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8" r:id="rId5"/>
    <p:sldId id="2778" r:id="rId6"/>
    <p:sldId id="2785" r:id="rId7"/>
    <p:sldId id="2804" r:id="rId8"/>
    <p:sldId id="2782" r:id="rId9"/>
    <p:sldId id="2788" r:id="rId10"/>
    <p:sldId id="2789" r:id="rId11"/>
    <p:sldId id="2783" r:id="rId12"/>
    <p:sldId id="2803" r:id="rId13"/>
    <p:sldId id="2795" r:id="rId14"/>
    <p:sldId id="2800" r:id="rId15"/>
    <p:sldId id="2796" r:id="rId16"/>
    <p:sldId id="2801" r:id="rId17"/>
    <p:sldId id="274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A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iddels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iddels stil 1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ddels stil 1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ddels stil 1 – uthev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iddels stil 1 – uthevin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iddels stil 1 – uthevin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iddels stil 1 – uthevin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iddels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iddels stil 3 – uthev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iddels stil 3 – uthevin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iddels stil 3 – uthevin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iddels stil 3 – utheving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iddels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iddels stil 4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02"/>
    <p:restoredTop sz="96327"/>
  </p:normalViewPr>
  <p:slideViewPr>
    <p:cSldViewPr snapToGrid="0" snapToObjects="1">
      <p:cViewPr varScale="1">
        <p:scale>
          <a:sx n="197" d="100"/>
          <a:sy n="197" d="100"/>
        </p:scale>
        <p:origin x="10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Gjære" userId="10feaf5d-9222-4da3-8b1a-9cdf9ff26575" providerId="ADAL" clId="{03BDD7E5-2E01-4756-9393-1A1DA571527C}"/>
    <pc:docChg chg="delSld">
      <pc:chgData name="Jan Gjære" userId="10feaf5d-9222-4da3-8b1a-9cdf9ff26575" providerId="ADAL" clId="{03BDD7E5-2E01-4756-9393-1A1DA571527C}" dt="2023-05-25T10:16:58.995" v="0" actId="47"/>
      <pc:docMkLst>
        <pc:docMk/>
      </pc:docMkLst>
      <pc:sldChg chg="del">
        <pc:chgData name="Jan Gjære" userId="10feaf5d-9222-4da3-8b1a-9cdf9ff26575" providerId="ADAL" clId="{03BDD7E5-2E01-4756-9393-1A1DA571527C}" dt="2023-05-25T10:16:58.995" v="0" actId="47"/>
        <pc:sldMkLst>
          <pc:docMk/>
          <pc:sldMk cId="758185586" sldId="2806"/>
        </pc:sldMkLst>
      </pc:sldChg>
    </pc:docChg>
  </pc:docChgLst>
  <pc:docChgLst>
    <pc:chgData name="Jan Gjære" userId="10feaf5d-9222-4da3-8b1a-9cdf9ff26575" providerId="ADAL" clId="{BA87413C-A025-48EE-BCA0-07F6F770E636}"/>
    <pc:docChg chg="modSld">
      <pc:chgData name="Jan Gjære" userId="10feaf5d-9222-4da3-8b1a-9cdf9ff26575" providerId="ADAL" clId="{BA87413C-A025-48EE-BCA0-07F6F770E636}" dt="2023-11-29T09:37:12.581" v="41" actId="1036"/>
      <pc:docMkLst>
        <pc:docMk/>
      </pc:docMkLst>
      <pc:sldChg chg="modSp mod">
        <pc:chgData name="Jan Gjære" userId="10feaf5d-9222-4da3-8b1a-9cdf9ff26575" providerId="ADAL" clId="{BA87413C-A025-48EE-BCA0-07F6F770E636}" dt="2023-11-29T09:37:12.581" v="41" actId="1036"/>
        <pc:sldMkLst>
          <pc:docMk/>
          <pc:sldMk cId="1982122474" sldId="2782"/>
        </pc:sldMkLst>
        <pc:picChg chg="mod">
          <ac:chgData name="Jan Gjære" userId="10feaf5d-9222-4da3-8b1a-9cdf9ff26575" providerId="ADAL" clId="{BA87413C-A025-48EE-BCA0-07F6F770E636}" dt="2023-11-29T09:37:12.581" v="41" actId="1036"/>
          <ac:picMkLst>
            <pc:docMk/>
            <pc:sldMk cId="1982122474" sldId="2782"/>
            <ac:picMk id="7" creationId="{258F54FC-D3BD-EDC7-D034-7AC257FB6F76}"/>
          </ac:picMkLst>
        </pc:picChg>
      </pc:sldChg>
      <pc:sldChg chg="modSp mod">
        <pc:chgData name="Jan Gjære" userId="10feaf5d-9222-4da3-8b1a-9cdf9ff26575" providerId="ADAL" clId="{BA87413C-A025-48EE-BCA0-07F6F770E636}" dt="2023-11-21T09:28:52.274" v="38" actId="20577"/>
        <pc:sldMkLst>
          <pc:docMk/>
          <pc:sldMk cId="4174229882" sldId="2796"/>
        </pc:sldMkLst>
        <pc:spChg chg="mod">
          <ac:chgData name="Jan Gjære" userId="10feaf5d-9222-4da3-8b1a-9cdf9ff26575" providerId="ADAL" clId="{BA87413C-A025-48EE-BCA0-07F6F770E636}" dt="2023-11-21T09:28:52.274" v="38" actId="20577"/>
          <ac:spMkLst>
            <pc:docMk/>
            <pc:sldMk cId="4174229882" sldId="2796"/>
            <ac:spMk id="8" creationId="{B3B5A1BF-4C42-747F-BA31-1C5F125BD53B}"/>
          </ac:spMkLst>
        </pc:spChg>
      </pc:sldChg>
      <pc:sldChg chg="modSp mod">
        <pc:chgData name="Jan Gjære" userId="10feaf5d-9222-4da3-8b1a-9cdf9ff26575" providerId="ADAL" clId="{BA87413C-A025-48EE-BCA0-07F6F770E636}" dt="2023-11-21T09:28:12.879" v="36" actId="20577"/>
        <pc:sldMkLst>
          <pc:docMk/>
          <pc:sldMk cId="3000328438" sldId="2803"/>
        </pc:sldMkLst>
        <pc:spChg chg="mod">
          <ac:chgData name="Jan Gjære" userId="10feaf5d-9222-4da3-8b1a-9cdf9ff26575" providerId="ADAL" clId="{BA87413C-A025-48EE-BCA0-07F6F770E636}" dt="2023-11-21T09:28:12.879" v="36" actId="20577"/>
          <ac:spMkLst>
            <pc:docMk/>
            <pc:sldMk cId="3000328438" sldId="2803"/>
            <ac:spMk id="2" creationId="{E45ED7D3-8B62-A1B9-7BD7-4872F7C13C6E}"/>
          </ac:spMkLst>
        </pc:spChg>
      </pc:sldChg>
    </pc:docChg>
  </pc:docChgLst>
  <pc:docChgLst>
    <pc:chgData name="Jan Gjære" userId="10feaf5d-9222-4da3-8b1a-9cdf9ff26575" providerId="ADAL" clId="{B7BAB099-0E21-47A9-B9FF-5EF397811EFB}"/>
    <pc:docChg chg="modSld">
      <pc:chgData name="Jan Gjære" userId="10feaf5d-9222-4da3-8b1a-9cdf9ff26575" providerId="ADAL" clId="{B7BAB099-0E21-47A9-B9FF-5EF397811EFB}" dt="2023-10-18T16:46:38.055" v="37" actId="20577"/>
      <pc:docMkLst>
        <pc:docMk/>
      </pc:docMkLst>
      <pc:sldChg chg="modSp mod">
        <pc:chgData name="Jan Gjære" userId="10feaf5d-9222-4da3-8b1a-9cdf9ff26575" providerId="ADAL" clId="{B7BAB099-0E21-47A9-B9FF-5EF397811EFB}" dt="2023-10-18T16:46:01.649" v="28" actId="20577"/>
        <pc:sldMkLst>
          <pc:docMk/>
          <pc:sldMk cId="2549510047" sldId="2783"/>
        </pc:sldMkLst>
        <pc:spChg chg="mod">
          <ac:chgData name="Jan Gjære" userId="10feaf5d-9222-4da3-8b1a-9cdf9ff26575" providerId="ADAL" clId="{B7BAB099-0E21-47A9-B9FF-5EF397811EFB}" dt="2023-10-18T16:46:01.649" v="28" actId="20577"/>
          <ac:spMkLst>
            <pc:docMk/>
            <pc:sldMk cId="2549510047" sldId="2783"/>
            <ac:spMk id="2" creationId="{E45ED7D3-8B62-A1B9-7BD7-4872F7C13C6E}"/>
          </ac:spMkLst>
        </pc:spChg>
      </pc:sldChg>
      <pc:sldChg chg="modSp mod">
        <pc:chgData name="Jan Gjære" userId="10feaf5d-9222-4da3-8b1a-9cdf9ff26575" providerId="ADAL" clId="{B7BAB099-0E21-47A9-B9FF-5EF397811EFB}" dt="2023-10-18T16:46:38.055" v="37" actId="20577"/>
        <pc:sldMkLst>
          <pc:docMk/>
          <pc:sldMk cId="4174229882" sldId="2796"/>
        </pc:sldMkLst>
        <pc:spChg chg="mod">
          <ac:chgData name="Jan Gjære" userId="10feaf5d-9222-4da3-8b1a-9cdf9ff26575" providerId="ADAL" clId="{B7BAB099-0E21-47A9-B9FF-5EF397811EFB}" dt="2023-10-18T16:46:38.055" v="37" actId="20577"/>
          <ac:spMkLst>
            <pc:docMk/>
            <pc:sldMk cId="4174229882" sldId="2796"/>
            <ac:spMk id="8" creationId="{B3B5A1BF-4C42-747F-BA31-1C5F125BD53B}"/>
          </ac:spMkLst>
        </pc:spChg>
      </pc:sldChg>
      <pc:sldChg chg="modSp mod">
        <pc:chgData name="Jan Gjære" userId="10feaf5d-9222-4da3-8b1a-9cdf9ff26575" providerId="ADAL" clId="{B7BAB099-0E21-47A9-B9FF-5EF397811EFB}" dt="2023-10-17T16:18:16.701" v="4" actId="20577"/>
        <pc:sldMkLst>
          <pc:docMk/>
          <pc:sldMk cId="3623614466" sldId="2800"/>
        </pc:sldMkLst>
        <pc:spChg chg="mod">
          <ac:chgData name="Jan Gjære" userId="10feaf5d-9222-4da3-8b1a-9cdf9ff26575" providerId="ADAL" clId="{B7BAB099-0E21-47A9-B9FF-5EF397811EFB}" dt="2023-10-17T16:18:16.701" v="4" actId="20577"/>
          <ac:spMkLst>
            <pc:docMk/>
            <pc:sldMk cId="3623614466" sldId="2800"/>
            <ac:spMk id="8" creationId="{B3B5A1BF-4C42-747F-BA31-1C5F125BD53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2354D-0557-0942-93CD-5F5DF0CC4680}" type="datetimeFigureOut">
              <a:rPr lang="nb-NO" smtClean="0"/>
              <a:t>01.02.2024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1C12B-D968-8E4D-8DDC-DB5D237BCB8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1753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3449FE-9411-3F46-B940-3B45F988E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23F6340-1037-9848-8305-52555A5585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782F94E-0FFC-3043-A48D-47C6C7F2D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139E-8213-E84D-9EFA-787F468F1031}" type="datetimeFigureOut">
              <a:rPr lang="nb-NO" smtClean="0"/>
              <a:t>01.02.2024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4BFDC56-C894-5B47-8FE5-72D154E1A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0808CA2-6F64-5B4E-9822-5D7A1FE64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F464-14F5-D743-A899-E26850A50F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1850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F9B08A-2B97-4E46-8C21-A906BF272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179793B-288F-0D41-B65B-D94EF8BFF7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98DC690-1441-DF44-A15F-1F7446061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139E-8213-E84D-9EFA-787F468F1031}" type="datetimeFigureOut">
              <a:rPr lang="nb-NO" smtClean="0"/>
              <a:t>01.02.2024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B76B67B-67F0-CF47-A79E-6B7FE263E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225BB97-D12E-DC40-ACB8-EB8029AF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F464-14F5-D743-A899-E26850A50F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7918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264DBDF5-E57F-0E47-8055-FFC1BEF7B2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3DB15D3-8997-9447-A84E-FBC731588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A0975D4-5DFD-CD43-A88B-6D68FBF85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139E-8213-E84D-9EFA-787F468F1031}" type="datetimeFigureOut">
              <a:rPr lang="nb-NO" smtClean="0"/>
              <a:t>01.02.2024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B9ED65A-596A-AA48-9029-3A5DE29DD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982E1E7-D19F-B645-9C35-D7F7CA11C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F464-14F5-D743-A899-E26850A50F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3147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F3866B-D269-8445-BEA5-838DDD453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0EE6D0F-43D8-5A40-B446-0E0CC3264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29AFFF9-C987-2A40-9A10-20E015072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139E-8213-E84D-9EFA-787F468F1031}" type="datetimeFigureOut">
              <a:rPr lang="nb-NO" smtClean="0"/>
              <a:t>01.02.2024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2DE3E2D-EE2F-A24D-8E1C-99EBA45C1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08FB76-6A11-C445-9780-7B57F7D26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F464-14F5-D743-A899-E26850A50F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652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E5899E-0B4A-B04C-B7C4-D9222AC16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ED02D79-C8C2-184F-9B6B-FAB26D8C3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945F378-500C-0044-81AD-F582DA226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139E-8213-E84D-9EFA-787F468F1031}" type="datetimeFigureOut">
              <a:rPr lang="nb-NO" smtClean="0"/>
              <a:t>01.02.2024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D951AD5-A351-214E-88F0-E950BAD40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43BF0BF-D1D2-734E-8B37-55EEA27F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F464-14F5-D743-A899-E26850A50F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5548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906348-280B-4948-9E95-59335826C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8DED74E-4DFC-DC4B-B4AD-C283D5183D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20F5E9A-7F7F-C14F-9DE4-9802F6943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E657B98-5973-AA4F-AF29-A29EAEA3B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139E-8213-E84D-9EFA-787F468F1031}" type="datetimeFigureOut">
              <a:rPr lang="nb-NO" smtClean="0"/>
              <a:t>01.02.2024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F8C4C95-2CC6-8848-B2BE-54B4F4D4D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F89D4C3-5D97-9948-9BB5-491821104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F464-14F5-D743-A899-E26850A50F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909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F32B44-97C2-4549-90AA-4829152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62ED801-6023-144A-B92C-2F6F06C24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E955B24-6BFB-6344-9B19-C0B47785BD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014FB71-A9E6-EA42-B1E6-1E98F3FC10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B7D4316-88DD-1641-92C0-74E0BC1AE8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74744E5-F9A0-F843-8188-20B47B27A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139E-8213-E84D-9EFA-787F468F1031}" type="datetimeFigureOut">
              <a:rPr lang="nb-NO" smtClean="0"/>
              <a:t>01.02.2024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03402B3-CF01-F546-8F21-4D23E7890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85EA6E2-B059-9945-949C-9233F3492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F464-14F5-D743-A899-E26850A50F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929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0547FA-6F48-A941-9342-3A2FF83B8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64C0E36-9BBC-C74D-94CC-53D3B392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139E-8213-E84D-9EFA-787F468F1031}" type="datetimeFigureOut">
              <a:rPr lang="nb-NO" smtClean="0"/>
              <a:t>01.02.2024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D49AEB9-AD33-BB46-A3D5-C58564BAD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D7FF8E3-6A43-A24F-BD58-15B2C851F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F464-14F5-D743-A899-E26850A50F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361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9CCB6F3-E863-AD4C-9665-916058C88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139E-8213-E84D-9EFA-787F468F1031}" type="datetimeFigureOut">
              <a:rPr lang="nb-NO" smtClean="0"/>
              <a:t>01.02.2024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29C745B-01EF-AE4C-81F8-51DD568A7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41AC1EA-0D51-E94D-ACB4-20A644DDD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F464-14F5-D743-A899-E26850A50F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286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4254F4-48A0-D146-B1EE-3994AA2E3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6227CD0-46DB-CC47-B46A-6E9F37326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79D5915-4A42-4D4D-8EFF-A8BBF9062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5DAF6FD-2812-844C-B630-430270FCB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139E-8213-E84D-9EFA-787F468F1031}" type="datetimeFigureOut">
              <a:rPr lang="nb-NO" smtClean="0"/>
              <a:t>01.02.2024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DB615BC-569E-D442-9FF9-D5A11E970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7CE54CA-2096-C34A-9F20-24FDE7FD5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F464-14F5-D743-A899-E26850A50F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120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15CE1C-F6C0-DE4E-B1D7-A859160E1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622D861-EF12-8C4D-AAE3-9422DDB22B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2FBE113-E56E-9241-9B22-758E87F38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3864B89-5EBF-AF40-A5E1-1FE123E3B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139E-8213-E84D-9EFA-787F468F1031}" type="datetimeFigureOut">
              <a:rPr lang="nb-NO" smtClean="0"/>
              <a:t>01.02.2024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004741C-C595-374C-82AA-65A69C21F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ABCAADB-BDC9-EA41-8B72-038926CF2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F464-14F5-D743-A899-E26850A50F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005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7588866-C930-C347-B141-FB0515A6D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D39731B-4314-BC41-9292-9A8C17B71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76DB7C-8156-5741-8F5D-9CE8473B2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139E-8213-E84D-9EFA-787F468F1031}" type="datetimeFigureOut">
              <a:rPr lang="nb-NO" smtClean="0"/>
              <a:t>01.02.2024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FFC362E-F51D-4248-A7A5-6708518D2B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9D22D87-1C7D-2041-BE06-0BE2EA06E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EF464-14F5-D743-A899-E26850A50F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222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10" Type="http://schemas.openxmlformats.org/officeDocument/2006/relationships/image" Target="../media/image25.jpeg"/><Relationship Id="rId4" Type="http://schemas.openxmlformats.org/officeDocument/2006/relationships/image" Target="../media/image21.png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https://player.vimeo.com/video/746462321?h=d60363c22f&amp;app_id=122963" TargetMode="External"/><Relationship Id="rId1" Type="http://schemas.openxmlformats.org/officeDocument/2006/relationships/video" Target="https://player.vimeo.com/video/786604390?h=b55a495f57&amp;app_id=122963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A0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7B3E401-1572-C445-896E-57D2D14648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13" y="544425"/>
            <a:ext cx="1751855" cy="784831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0CC3A541-1E8F-2441-AD69-F02DC772C579}"/>
              </a:ext>
            </a:extLst>
          </p:cNvPr>
          <p:cNvSpPr txBox="1"/>
          <p:nvPr/>
        </p:nvSpPr>
        <p:spPr>
          <a:xfrm>
            <a:off x="1056835" y="3414561"/>
            <a:ext cx="98456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4500" dirty="0">
                <a:solidFill>
                  <a:schemeClr val="bg1"/>
                </a:solidFill>
                <a:latin typeface="Tenorite" pitchFamily="2" charset="0"/>
              </a:rPr>
              <a:t>WELCOME TO </a:t>
            </a:r>
          </a:p>
          <a:p>
            <a:r>
              <a:rPr lang="nb-NO" sz="4500" dirty="0">
                <a:latin typeface="Tenorite" pitchFamily="2" charset="0"/>
              </a:rPr>
              <a:t>NOVA SPEKTRUM, OSLO NORWAY</a:t>
            </a:r>
          </a:p>
        </p:txBody>
      </p:sp>
    </p:spTree>
    <p:extLst>
      <p:ext uri="{BB962C8B-B14F-4D97-AF65-F5344CB8AC3E}">
        <p14:creationId xmlns:p14="http://schemas.microsoft.com/office/powerpoint/2010/main" val="1557311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E72E7208-43DA-894A-BBB1-FCD477898D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481" y="284589"/>
            <a:ext cx="1212341" cy="543129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A0FA6A0-538D-978B-2A4C-27BF6E913C89}"/>
              </a:ext>
            </a:extLst>
          </p:cNvPr>
          <p:cNvSpPr txBox="1"/>
          <p:nvPr/>
        </p:nvSpPr>
        <p:spPr>
          <a:xfrm>
            <a:off x="762227" y="1676036"/>
            <a:ext cx="3071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Tenorite" pitchFamily="2" charset="0"/>
              </a:rPr>
              <a:t>SUSTAINABILITY INITIATIVES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B3B5A1BF-4C42-747F-BA31-1C5F125BD53B}"/>
              </a:ext>
            </a:extLst>
          </p:cNvPr>
          <p:cNvSpPr txBox="1"/>
          <p:nvPr/>
        </p:nvSpPr>
        <p:spPr>
          <a:xfrm>
            <a:off x="762227" y="2043277"/>
            <a:ext cx="562358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b-NO" sz="2800" dirty="0" err="1">
                <a:solidFill>
                  <a:srgbClr val="30A057"/>
                </a:solidFill>
                <a:latin typeface="Tenorite" pitchFamily="2" charset="0"/>
              </a:rPr>
              <a:t>Environmental</a:t>
            </a:r>
            <a:r>
              <a:rPr lang="nb-NO" sz="2800" dirty="0">
                <a:solidFill>
                  <a:srgbClr val="30A057"/>
                </a:solidFill>
                <a:latin typeface="Tenorite" pitchFamily="2" charset="0"/>
              </a:rPr>
              <a:t> &amp; ISO/EU </a:t>
            </a:r>
            <a:r>
              <a:rPr lang="nb-NO" sz="2800" dirty="0" err="1">
                <a:solidFill>
                  <a:srgbClr val="30A057"/>
                </a:solidFill>
                <a:latin typeface="Tenorite" pitchFamily="2" charset="0"/>
              </a:rPr>
              <a:t>certifications</a:t>
            </a:r>
            <a:endParaRPr lang="nb-NO" sz="2800" dirty="0">
              <a:solidFill>
                <a:srgbClr val="30A057"/>
              </a:solidFill>
              <a:latin typeface="Tenorite" pitchFamily="2" charset="0"/>
            </a:endParaRPr>
          </a:p>
          <a:p>
            <a:endParaRPr lang="nb-NO" sz="1200" dirty="0">
              <a:latin typeface="Gotham-Book"/>
            </a:endParaRPr>
          </a:p>
          <a:p>
            <a:r>
              <a:rPr lang="nb-NO" sz="1400" b="1" dirty="0">
                <a:latin typeface="Tenorite" pitchFamily="2" charset="0"/>
              </a:rPr>
              <a:t>NOVA Spektrum is an Eco-</a:t>
            </a:r>
            <a:r>
              <a:rPr lang="nb-NO" sz="1400" b="1" dirty="0" err="1">
                <a:latin typeface="Tenorite" pitchFamily="2" charset="0"/>
              </a:rPr>
              <a:t>Lighthouse</a:t>
            </a:r>
            <a:r>
              <a:rPr lang="nb-NO" sz="1400" b="1" dirty="0">
                <a:latin typeface="Tenorite" pitchFamily="2" charset="0"/>
              </a:rPr>
              <a:t> </a:t>
            </a:r>
            <a:r>
              <a:rPr lang="nb-NO" sz="1400" b="1" dirty="0" err="1">
                <a:latin typeface="Tenorite" pitchFamily="2" charset="0"/>
              </a:rPr>
              <a:t>certified</a:t>
            </a:r>
            <a:r>
              <a:rPr lang="nb-NO" sz="1400" b="1" dirty="0">
                <a:latin typeface="Tenorite" pitchFamily="2" charset="0"/>
              </a:rPr>
              <a:t> </a:t>
            </a:r>
            <a:r>
              <a:rPr lang="nb-NO" sz="1400" b="1" dirty="0" err="1">
                <a:latin typeface="Tenorite" pitchFamily="2" charset="0"/>
              </a:rPr>
              <a:t>company</a:t>
            </a:r>
            <a:r>
              <a:rPr lang="nb-NO" sz="1400" b="1" dirty="0">
                <a:latin typeface="Tenorite" pitchFamily="2" charset="0"/>
              </a:rPr>
              <a:t>.</a:t>
            </a:r>
          </a:p>
          <a:p>
            <a:pPr marL="0" indent="0">
              <a:buNone/>
            </a:pPr>
            <a:r>
              <a:rPr lang="nb-NO" sz="1400" dirty="0" err="1">
                <a:latin typeface="Tenorite" pitchFamily="2" charset="0"/>
              </a:rPr>
              <a:t>Through</a:t>
            </a:r>
            <a:r>
              <a:rPr lang="nb-NO" sz="1400" dirty="0">
                <a:latin typeface="Tenorite" pitchFamily="2" charset="0"/>
              </a:rPr>
              <a:t> digital systems, NOVA Spektrum </a:t>
            </a:r>
            <a:r>
              <a:rPr lang="nb-NO" sz="1400" dirty="0" err="1">
                <a:latin typeface="Tenorite" pitchFamily="2" charset="0"/>
              </a:rPr>
              <a:t>accesses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specific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tools</a:t>
            </a:r>
            <a:r>
              <a:rPr lang="nb-NO" sz="1400" dirty="0">
                <a:latin typeface="Tenorite" pitchFamily="2" charset="0"/>
              </a:rPr>
              <a:t> to </a:t>
            </a:r>
            <a:r>
              <a:rPr lang="nb-NO" sz="1400" dirty="0" err="1">
                <a:latin typeface="Tenorite" pitchFamily="2" charset="0"/>
              </a:rPr>
              <a:t>work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purposefully</a:t>
            </a:r>
            <a:r>
              <a:rPr lang="nb-NO" sz="1400" dirty="0">
                <a:latin typeface="Tenorite" pitchFamily="2" charset="0"/>
              </a:rPr>
              <a:t> to </a:t>
            </a:r>
            <a:r>
              <a:rPr lang="nb-NO" sz="1400" dirty="0" err="1">
                <a:latin typeface="Tenorite" pitchFamily="2" charset="0"/>
              </a:rPr>
              <a:t>improve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our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environmental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preformance</a:t>
            </a:r>
            <a:r>
              <a:rPr lang="nb-NO" sz="1400" dirty="0">
                <a:latin typeface="Tenorite" pitchFamily="2" charset="0"/>
              </a:rPr>
              <a:t> in </a:t>
            </a:r>
            <a:r>
              <a:rPr lang="nb-NO" sz="1400" dirty="0" err="1">
                <a:latin typeface="Tenorite" pitchFamily="2" charset="0"/>
              </a:rPr>
              <a:t>the</a:t>
            </a:r>
            <a:r>
              <a:rPr lang="nb-NO" sz="1400" dirty="0">
                <a:latin typeface="Tenorite" pitchFamily="2" charset="0"/>
              </a:rPr>
              <a:t> area </a:t>
            </a:r>
            <a:r>
              <a:rPr lang="nb-NO" sz="1400" dirty="0" err="1">
                <a:latin typeface="Tenorite" pitchFamily="2" charset="0"/>
              </a:rPr>
              <a:t>of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working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environmental</a:t>
            </a:r>
            <a:r>
              <a:rPr lang="nb-NO" sz="1400" dirty="0">
                <a:latin typeface="Tenorite" pitchFamily="2" charset="0"/>
              </a:rPr>
              <a:t>, </a:t>
            </a:r>
            <a:r>
              <a:rPr lang="nb-NO" sz="1400" dirty="0" err="1">
                <a:latin typeface="Tenorite" pitchFamily="2" charset="0"/>
              </a:rPr>
              <a:t>waste</a:t>
            </a:r>
            <a:r>
              <a:rPr lang="nb-NO" sz="1400" dirty="0">
                <a:latin typeface="Tenorite" pitchFamily="2" charset="0"/>
              </a:rPr>
              <a:t> management, </a:t>
            </a:r>
            <a:r>
              <a:rPr lang="nb-NO" sz="1400" dirty="0" err="1">
                <a:latin typeface="Tenorite" pitchFamily="2" charset="0"/>
              </a:rPr>
              <a:t>energy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use</a:t>
            </a:r>
            <a:r>
              <a:rPr lang="nb-NO" sz="1400" dirty="0">
                <a:latin typeface="Tenorite" pitchFamily="2" charset="0"/>
              </a:rPr>
              <a:t>, </a:t>
            </a:r>
            <a:r>
              <a:rPr lang="nb-NO" sz="1400" dirty="0" err="1">
                <a:latin typeface="Tenorite" pitchFamily="2" charset="0"/>
              </a:rPr>
              <a:t>purchasing</a:t>
            </a:r>
            <a:r>
              <a:rPr lang="nb-NO" sz="1400" dirty="0">
                <a:latin typeface="Tenorite" pitchFamily="2" charset="0"/>
              </a:rPr>
              <a:t> and transport. This </a:t>
            </a:r>
            <a:r>
              <a:rPr lang="nb-NO" sz="1400" dirty="0" err="1">
                <a:latin typeface="Tenorite" pitchFamily="2" charset="0"/>
              </a:rPr>
              <a:t>allowes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us</a:t>
            </a:r>
            <a:r>
              <a:rPr lang="nb-NO" sz="1400" dirty="0">
                <a:latin typeface="Tenorite" pitchFamily="2" charset="0"/>
              </a:rPr>
              <a:t> super </a:t>
            </a:r>
            <a:r>
              <a:rPr lang="nb-NO" sz="1400" dirty="0" err="1">
                <a:latin typeface="Tenorite" pitchFamily="2" charset="0"/>
              </a:rPr>
              <a:t>conditions</a:t>
            </a:r>
            <a:r>
              <a:rPr lang="nb-NO" sz="1400" dirty="0">
                <a:latin typeface="Tenorite" pitchFamily="2" charset="0"/>
              </a:rPr>
              <a:t> to </a:t>
            </a:r>
            <a:r>
              <a:rPr lang="nb-NO" sz="1400" dirty="0" err="1">
                <a:latin typeface="Tenorite" pitchFamily="2" charset="0"/>
              </a:rPr>
              <a:t>contribute</a:t>
            </a:r>
            <a:r>
              <a:rPr lang="nb-NO" sz="1400" dirty="0">
                <a:latin typeface="Tenorite" pitchFamily="2" charset="0"/>
              </a:rPr>
              <a:t> in </a:t>
            </a:r>
            <a:r>
              <a:rPr lang="nb-NO" sz="1400" dirty="0" err="1">
                <a:latin typeface="Tenorite" pitchFamily="2" charset="0"/>
              </a:rPr>
              <a:t>achiving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several</a:t>
            </a:r>
            <a:r>
              <a:rPr lang="nb-NO" sz="1400" dirty="0">
                <a:latin typeface="Tenorite" pitchFamily="2" charset="0"/>
              </a:rPr>
              <a:t> of </a:t>
            </a:r>
            <a:r>
              <a:rPr lang="nb-NO" sz="1400" dirty="0" err="1">
                <a:latin typeface="Tenorite" pitchFamily="2" charset="0"/>
              </a:rPr>
              <a:t>the</a:t>
            </a:r>
            <a:r>
              <a:rPr lang="nb-NO" sz="1400" dirty="0">
                <a:latin typeface="Tenorite" pitchFamily="2" charset="0"/>
              </a:rPr>
              <a:t> UN s </a:t>
            </a:r>
            <a:r>
              <a:rPr lang="nb-NO" sz="1400" dirty="0" err="1">
                <a:latin typeface="Tenorite" pitchFamily="2" charset="0"/>
              </a:rPr>
              <a:t>sustainability</a:t>
            </a:r>
            <a:r>
              <a:rPr lang="nb-NO" sz="1400" dirty="0">
                <a:latin typeface="Tenorite" pitchFamily="2" charset="0"/>
              </a:rPr>
              <a:t> goals.</a:t>
            </a:r>
          </a:p>
          <a:p>
            <a:pPr marL="0" indent="0">
              <a:buNone/>
            </a:pPr>
            <a:endParaRPr lang="nb-NO" sz="1400" dirty="0">
              <a:latin typeface="Tenorite" pitchFamily="2" charset="0"/>
            </a:endParaRPr>
          </a:p>
          <a:p>
            <a:pPr marL="0" indent="0">
              <a:buNone/>
            </a:pPr>
            <a:r>
              <a:rPr lang="nb-NO" sz="1400" dirty="0">
                <a:latin typeface="Tenorite" pitchFamily="2" charset="0"/>
              </a:rPr>
              <a:t>The </a:t>
            </a:r>
            <a:r>
              <a:rPr lang="nb-NO" sz="1400" dirty="0" err="1">
                <a:latin typeface="Tenorite" pitchFamily="2" charset="0"/>
              </a:rPr>
              <a:t>Environmental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Lighthouse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scheme</a:t>
            </a:r>
            <a:r>
              <a:rPr lang="nb-NO" sz="1400" dirty="0">
                <a:latin typeface="Tenorite" pitchFamily="2" charset="0"/>
              </a:rPr>
              <a:t> is </a:t>
            </a:r>
            <a:r>
              <a:rPr lang="nb-NO" sz="1400" dirty="0" err="1">
                <a:latin typeface="Tenorite" pitchFamily="2" charset="0"/>
              </a:rPr>
              <a:t>operated</a:t>
            </a:r>
            <a:r>
              <a:rPr lang="nb-NO" sz="1400" dirty="0">
                <a:latin typeface="Tenorite" pitchFamily="2" charset="0"/>
              </a:rPr>
              <a:t> by </a:t>
            </a:r>
            <a:r>
              <a:rPr lang="nb-NO" sz="1400" dirty="0" err="1">
                <a:latin typeface="Tenorite" pitchFamily="2" charset="0"/>
              </a:rPr>
              <a:t>the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Environmental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Lighthouse</a:t>
            </a:r>
            <a:r>
              <a:rPr lang="nb-NO" sz="1400" dirty="0">
                <a:latin typeface="Tenorite" pitchFamily="2" charset="0"/>
              </a:rPr>
              <a:t> Foundation.</a:t>
            </a:r>
          </a:p>
          <a:p>
            <a:pPr marL="0" indent="0">
              <a:buNone/>
            </a:pPr>
            <a:endParaRPr lang="nb-NO" sz="1400" dirty="0">
              <a:latin typeface="Tenorite" pitchFamily="2" charset="0"/>
            </a:endParaRPr>
          </a:p>
          <a:p>
            <a:pPr marL="0" indent="0">
              <a:buNone/>
            </a:pPr>
            <a:r>
              <a:rPr lang="nb-NO" sz="1400" dirty="0">
                <a:latin typeface="Tenorite" pitchFamily="2" charset="0"/>
              </a:rPr>
              <a:t>Eco-</a:t>
            </a:r>
            <a:r>
              <a:rPr lang="nb-NO" sz="1400" dirty="0" err="1">
                <a:latin typeface="Tenorite" pitchFamily="2" charset="0"/>
              </a:rPr>
              <a:t>Lighthouse</a:t>
            </a:r>
            <a:r>
              <a:rPr lang="nb-NO" sz="1400" dirty="0">
                <a:latin typeface="Tenorite" pitchFamily="2" charset="0"/>
              </a:rPr>
              <a:t> (Miljøfyrtårn) is </a:t>
            </a:r>
            <a:r>
              <a:rPr lang="nb-NO" sz="1400" dirty="0" err="1">
                <a:latin typeface="Tenorite" pitchFamily="2" charset="0"/>
              </a:rPr>
              <a:t>the</a:t>
            </a:r>
            <a:r>
              <a:rPr lang="nb-NO" sz="1400" dirty="0">
                <a:latin typeface="Tenorite" pitchFamily="2" charset="0"/>
              </a:rPr>
              <a:t> first </a:t>
            </a:r>
            <a:r>
              <a:rPr lang="nb-NO" sz="1400" dirty="0" err="1">
                <a:latin typeface="Tenorite" pitchFamily="2" charset="0"/>
              </a:rPr>
              <a:t>national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certification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scheme</a:t>
            </a:r>
            <a:r>
              <a:rPr lang="nb-NO" sz="1400" dirty="0">
                <a:latin typeface="Tenorite" pitchFamily="2" charset="0"/>
              </a:rPr>
              <a:t> in Europe to have </a:t>
            </a:r>
            <a:r>
              <a:rPr lang="nb-NO" sz="1400" dirty="0" err="1">
                <a:latin typeface="Tenorite" pitchFamily="2" charset="0"/>
              </a:rPr>
              <a:t>been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recognized</a:t>
            </a:r>
            <a:r>
              <a:rPr lang="nb-NO" sz="1400" dirty="0">
                <a:latin typeface="Tenorite" pitchFamily="2" charset="0"/>
              </a:rPr>
              <a:t> by </a:t>
            </a:r>
            <a:r>
              <a:rPr lang="nb-NO" sz="1400" dirty="0" err="1">
                <a:latin typeface="Tenorite" pitchFamily="2" charset="0"/>
              </a:rPr>
              <a:t>the</a:t>
            </a:r>
            <a:r>
              <a:rPr lang="nb-NO" sz="1400" dirty="0">
                <a:latin typeface="Tenorite" pitchFamily="2" charset="0"/>
              </a:rPr>
              <a:t> European Commission. The </a:t>
            </a:r>
            <a:r>
              <a:rPr lang="nb-NO" sz="1400" dirty="0" err="1">
                <a:latin typeface="Tenorite" pitchFamily="2" charset="0"/>
              </a:rPr>
              <a:t>recognition</a:t>
            </a:r>
            <a:r>
              <a:rPr lang="nb-NO" sz="1400" dirty="0">
                <a:latin typeface="Tenorite" pitchFamily="2" charset="0"/>
              </a:rPr>
              <a:t> proves </a:t>
            </a:r>
            <a:r>
              <a:rPr lang="nb-NO" sz="1400" dirty="0" err="1">
                <a:latin typeface="Tenorite" pitchFamily="2" charset="0"/>
              </a:rPr>
              <a:t>that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the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scheme</a:t>
            </a:r>
            <a:r>
              <a:rPr lang="nb-NO" sz="1400" dirty="0">
                <a:latin typeface="Tenorite" pitchFamily="2" charset="0"/>
              </a:rPr>
              <a:t> has a standard and </a:t>
            </a:r>
            <a:r>
              <a:rPr lang="nb-NO" sz="1400" dirty="0" err="1">
                <a:latin typeface="Tenorite" pitchFamily="2" charset="0"/>
              </a:rPr>
              <a:t>quality</a:t>
            </a:r>
            <a:r>
              <a:rPr lang="nb-NO" sz="1400" dirty="0">
                <a:latin typeface="Tenorite" pitchFamily="2" charset="0"/>
              </a:rPr>
              <a:t> in line </a:t>
            </a:r>
            <a:r>
              <a:rPr lang="nb-NO" sz="1400" dirty="0" err="1">
                <a:latin typeface="Tenorite" pitchFamily="2" charset="0"/>
              </a:rPr>
              <a:t>with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international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labelling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schemes</a:t>
            </a:r>
            <a:r>
              <a:rPr lang="nb-NO" sz="1400" dirty="0">
                <a:latin typeface="Tenorite" pitchFamily="2" charset="0"/>
              </a:rPr>
              <a:t> (EMAS and ISO 14001)</a:t>
            </a:r>
          </a:p>
        </p:txBody>
      </p:sp>
      <p:pic>
        <p:nvPicPr>
          <p:cNvPr id="5" name="Bilde 4" descr="Et bilde som inneholder utendørs, gress, felt, stor&#10;&#10;Automatisk generert beskrivelse">
            <a:extLst>
              <a:ext uri="{FF2B5EF4-FFF2-40B4-BE49-F238E27FC236}">
                <a16:creationId xmlns:a16="http://schemas.microsoft.com/office/drawing/2014/main" id="{7D93EA97-8E09-E89D-C990-B451C98BD6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2653" y="0"/>
            <a:ext cx="4669348" cy="68580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5C84BEBF-3FAE-846F-4F38-7867994E47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6263" y="1071808"/>
            <a:ext cx="1592777" cy="159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5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E72E7208-43DA-894A-BBB1-FCD477898D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481" y="284589"/>
            <a:ext cx="1212341" cy="543129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A0FA6A0-538D-978B-2A4C-27BF6E913C89}"/>
              </a:ext>
            </a:extLst>
          </p:cNvPr>
          <p:cNvSpPr txBox="1"/>
          <p:nvPr/>
        </p:nvSpPr>
        <p:spPr>
          <a:xfrm>
            <a:off x="762227" y="1676036"/>
            <a:ext cx="5049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Tenorite" pitchFamily="2" charset="0"/>
              </a:rPr>
              <a:t>SUSTAINABILITY PROGRAM AT NOVA SPEKTRUM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B3B5A1BF-4C42-747F-BA31-1C5F125BD53B}"/>
              </a:ext>
            </a:extLst>
          </p:cNvPr>
          <p:cNvSpPr txBox="1"/>
          <p:nvPr/>
        </p:nvSpPr>
        <p:spPr>
          <a:xfrm>
            <a:off x="762227" y="2043277"/>
            <a:ext cx="737088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rgbClr val="30A057"/>
                </a:solidFill>
                <a:latin typeface="Tenorite" pitchFamily="2" charset="0"/>
              </a:rPr>
              <a:t>Oslo </a:t>
            </a:r>
            <a:r>
              <a:rPr lang="nb-NO" sz="2800" dirty="0" err="1">
                <a:solidFill>
                  <a:srgbClr val="30A057"/>
                </a:solidFill>
                <a:latin typeface="Tenorite" pitchFamily="2" charset="0"/>
              </a:rPr>
              <a:t>ranked</a:t>
            </a:r>
            <a:r>
              <a:rPr lang="nb-NO" sz="2800" dirty="0">
                <a:solidFill>
                  <a:srgbClr val="30A057"/>
                </a:solidFill>
                <a:latin typeface="Tenorite" pitchFamily="2" charset="0"/>
              </a:rPr>
              <a:t> as </a:t>
            </a:r>
            <a:r>
              <a:rPr lang="nb-NO" sz="2800" dirty="0" err="1">
                <a:solidFill>
                  <a:srgbClr val="30A057"/>
                </a:solidFill>
                <a:latin typeface="Tenorite" pitchFamily="2" charset="0"/>
              </a:rPr>
              <a:t>no</a:t>
            </a:r>
            <a:r>
              <a:rPr lang="nb-NO" sz="2800" dirty="0">
                <a:solidFill>
                  <a:srgbClr val="30A057"/>
                </a:solidFill>
                <a:latin typeface="Tenorite" pitchFamily="2" charset="0"/>
              </a:rPr>
              <a:t> 2 city </a:t>
            </a:r>
            <a:r>
              <a:rPr lang="nb-NO" sz="2800" dirty="0" err="1">
                <a:solidFill>
                  <a:srgbClr val="30A057"/>
                </a:solidFill>
                <a:latin typeface="Tenorite" pitchFamily="2" charset="0"/>
              </a:rPr>
              <a:t>worldwide</a:t>
            </a:r>
            <a:r>
              <a:rPr lang="nb-NO" sz="2800" dirty="0">
                <a:solidFill>
                  <a:srgbClr val="30A057"/>
                </a:solidFill>
                <a:latin typeface="Tenorite" pitchFamily="2" charset="0"/>
              </a:rPr>
              <a:t> </a:t>
            </a:r>
            <a:br>
              <a:rPr lang="nb-NO" sz="2800" dirty="0">
                <a:solidFill>
                  <a:srgbClr val="30A057"/>
                </a:solidFill>
                <a:latin typeface="Tenorite" pitchFamily="2" charset="0"/>
              </a:rPr>
            </a:br>
            <a:r>
              <a:rPr lang="nb-NO" sz="2800" dirty="0" err="1">
                <a:solidFill>
                  <a:srgbClr val="30A057"/>
                </a:solidFill>
                <a:latin typeface="Tenorite" pitchFamily="2" charset="0"/>
              </a:rPr>
              <a:t>on</a:t>
            </a:r>
            <a:r>
              <a:rPr lang="nb-NO" sz="2800" dirty="0">
                <a:solidFill>
                  <a:srgbClr val="30A057"/>
                </a:solidFill>
                <a:latin typeface="Tenorite" pitchFamily="2" charset="0"/>
              </a:rPr>
              <a:t> GDS-</a:t>
            </a:r>
            <a:r>
              <a:rPr lang="nb-NO" sz="2800" dirty="0" err="1">
                <a:solidFill>
                  <a:srgbClr val="30A057"/>
                </a:solidFill>
                <a:latin typeface="Tenorite" pitchFamily="2" charset="0"/>
              </a:rPr>
              <a:t>index</a:t>
            </a:r>
            <a:r>
              <a:rPr lang="nb-NO" sz="2800" dirty="0">
                <a:solidFill>
                  <a:srgbClr val="30A057"/>
                </a:solidFill>
                <a:latin typeface="Tenorite" pitchFamily="2" charset="0"/>
              </a:rPr>
              <a:t> </a:t>
            </a:r>
            <a:r>
              <a:rPr lang="nb-NO" sz="2800">
                <a:solidFill>
                  <a:srgbClr val="30A057"/>
                </a:solidFill>
                <a:latin typeface="Tenorite" pitchFamily="2" charset="0"/>
              </a:rPr>
              <a:t>in 2023</a:t>
            </a:r>
            <a:endParaRPr lang="nb-NO" sz="2800" dirty="0">
              <a:solidFill>
                <a:srgbClr val="30A057"/>
              </a:solidFill>
              <a:latin typeface="Tenorite" pitchFamily="2" charset="0"/>
            </a:endParaRPr>
          </a:p>
          <a:p>
            <a:endParaRPr lang="nb-NO" sz="1200" dirty="0">
              <a:latin typeface="Gotham-Book"/>
            </a:endParaRPr>
          </a:p>
          <a:p>
            <a:r>
              <a:rPr lang="nb-NO" sz="1400" b="1" dirty="0" err="1">
                <a:latin typeface="Tenorite" pitchFamily="2" charset="0"/>
              </a:rPr>
              <a:t>Local</a:t>
            </a:r>
            <a:r>
              <a:rPr lang="nb-NO" sz="1400" b="1" dirty="0">
                <a:latin typeface="Tenorite" pitchFamily="2" charset="0"/>
              </a:rPr>
              <a:t> </a:t>
            </a:r>
            <a:r>
              <a:rPr lang="nb-NO" sz="1400" b="1" dirty="0" err="1">
                <a:latin typeface="Tenorite" pitchFamily="2" charset="0"/>
              </a:rPr>
              <a:t>food</a:t>
            </a:r>
            <a:r>
              <a:rPr lang="nb-NO" sz="1400" b="1" dirty="0">
                <a:latin typeface="Tenorite" pitchFamily="2" charset="0"/>
              </a:rPr>
              <a:t> </a:t>
            </a:r>
            <a:r>
              <a:rPr lang="nb-NO" sz="1400" dirty="0">
                <a:latin typeface="Tenorite" pitchFamily="2" charset="0"/>
              </a:rPr>
              <a:t>– </a:t>
            </a:r>
            <a:r>
              <a:rPr lang="nb-NO" sz="1400" dirty="0" err="1">
                <a:latin typeface="Tenorite" pitchFamily="2" charset="0"/>
              </a:rPr>
              <a:t>preferred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use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of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locally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produced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food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where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possible</a:t>
            </a:r>
            <a:r>
              <a:rPr lang="nb-NO" sz="1400" dirty="0">
                <a:latin typeface="Tenorite" pitchFamily="2" charset="0"/>
              </a:rPr>
              <a:t>. </a:t>
            </a:r>
            <a:r>
              <a:rPr lang="nb-NO" sz="1400" dirty="0" err="1">
                <a:latin typeface="Tenorite" pitchFamily="2" charset="0"/>
              </a:rPr>
              <a:t>Preferance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of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ecological</a:t>
            </a:r>
            <a:r>
              <a:rPr lang="nb-NO" sz="1400" dirty="0">
                <a:latin typeface="Tenorite" pitchFamily="2" charset="0"/>
              </a:rPr>
              <a:t> and </a:t>
            </a:r>
            <a:r>
              <a:rPr lang="nb-NO" sz="1400" dirty="0" err="1">
                <a:latin typeface="Tenorite" pitchFamily="2" charset="0"/>
              </a:rPr>
              <a:t>neutricious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components</a:t>
            </a:r>
            <a:r>
              <a:rPr lang="nb-NO" sz="1400" dirty="0">
                <a:latin typeface="Tenorite" pitchFamily="2" charset="0"/>
              </a:rPr>
              <a:t>. </a:t>
            </a:r>
            <a:r>
              <a:rPr lang="nb-NO" sz="1400" dirty="0" err="1">
                <a:latin typeface="Tenorite" pitchFamily="2" charset="0"/>
              </a:rPr>
              <a:t>Several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local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suppliers</a:t>
            </a:r>
            <a:r>
              <a:rPr lang="nb-NO" sz="1400" dirty="0">
                <a:latin typeface="Tenorite" pitchFamily="2" charset="0"/>
              </a:rPr>
              <a:t>.</a:t>
            </a:r>
          </a:p>
          <a:p>
            <a:r>
              <a:rPr lang="nb-NO" sz="1400" b="1" dirty="0">
                <a:latin typeface="Tenorite" pitchFamily="2" charset="0"/>
              </a:rPr>
              <a:t>Food </a:t>
            </a:r>
            <a:r>
              <a:rPr lang="nb-NO" sz="1400" b="1" dirty="0" err="1">
                <a:latin typeface="Tenorite" pitchFamily="2" charset="0"/>
              </a:rPr>
              <a:t>waste</a:t>
            </a:r>
            <a:r>
              <a:rPr lang="nb-NO" sz="1400" b="1" dirty="0">
                <a:latin typeface="Tenorite" pitchFamily="2" charset="0"/>
              </a:rPr>
              <a:t> </a:t>
            </a:r>
            <a:r>
              <a:rPr lang="nb-NO" sz="1400" dirty="0">
                <a:latin typeface="Tenorite" pitchFamily="2" charset="0"/>
              </a:rPr>
              <a:t>– all </a:t>
            </a:r>
            <a:r>
              <a:rPr lang="nb-NO" sz="1400" dirty="0" err="1">
                <a:latin typeface="Tenorite" pitchFamily="2" charset="0"/>
              </a:rPr>
              <a:t>food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waste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registered</a:t>
            </a:r>
            <a:r>
              <a:rPr lang="nb-NO" sz="1400" dirty="0">
                <a:latin typeface="Tenorite" pitchFamily="2" charset="0"/>
              </a:rPr>
              <a:t> in </a:t>
            </a:r>
            <a:r>
              <a:rPr lang="nb-NO" sz="1400" dirty="0" err="1">
                <a:latin typeface="Tenorite" pitchFamily="2" charset="0"/>
              </a:rPr>
              <a:t>analysis</a:t>
            </a:r>
            <a:r>
              <a:rPr lang="nb-NO" sz="1400" dirty="0">
                <a:latin typeface="Tenorite" pitchFamily="2" charset="0"/>
              </a:rPr>
              <a:t> programs, </a:t>
            </a:r>
            <a:r>
              <a:rPr lang="nb-NO" sz="1400" dirty="0" err="1">
                <a:latin typeface="Tenorite" pitchFamily="2" charset="0"/>
              </a:rPr>
              <a:t>supplying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tool</a:t>
            </a:r>
            <a:r>
              <a:rPr lang="nb-NO" sz="1400" dirty="0">
                <a:latin typeface="Tenorite" pitchFamily="2" charset="0"/>
              </a:rPr>
              <a:t> for </a:t>
            </a:r>
            <a:r>
              <a:rPr lang="nb-NO" sz="1400" dirty="0" err="1">
                <a:latin typeface="Tenorite" pitchFamily="2" charset="0"/>
              </a:rPr>
              <a:t>further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reductions</a:t>
            </a:r>
            <a:r>
              <a:rPr lang="nb-NO" sz="1400" dirty="0">
                <a:latin typeface="Tenorite" pitchFamily="2" charset="0"/>
              </a:rPr>
              <a:t>. Food </a:t>
            </a:r>
            <a:r>
              <a:rPr lang="nb-NO" sz="1400" dirty="0" err="1">
                <a:latin typeface="Tenorite" pitchFamily="2" charset="0"/>
              </a:rPr>
              <a:t>waste</a:t>
            </a:r>
            <a:r>
              <a:rPr lang="nb-NO" sz="1400" dirty="0">
                <a:latin typeface="Tenorite" pitchFamily="2" charset="0"/>
              </a:rPr>
              <a:t> goal </a:t>
            </a:r>
            <a:r>
              <a:rPr lang="nb-NO" sz="1400" dirty="0" err="1">
                <a:latin typeface="Tenorite" pitchFamily="2" charset="0"/>
              </a:rPr>
              <a:t>of</a:t>
            </a:r>
            <a:r>
              <a:rPr lang="nb-NO" sz="1400" dirty="0">
                <a:latin typeface="Tenorite" pitchFamily="2" charset="0"/>
              </a:rPr>
              <a:t> minus 20% </a:t>
            </a:r>
            <a:r>
              <a:rPr lang="nb-NO" sz="1400" dirty="0" err="1">
                <a:latin typeface="Tenorite" pitchFamily="2" charset="0"/>
              </a:rPr>
              <a:t>before</a:t>
            </a:r>
            <a:r>
              <a:rPr lang="nb-NO" sz="1400" dirty="0">
                <a:latin typeface="Tenorite" pitchFamily="2" charset="0"/>
              </a:rPr>
              <a:t> 2025. All </a:t>
            </a:r>
            <a:r>
              <a:rPr lang="nb-NO" sz="1400" dirty="0" err="1">
                <a:latin typeface="Tenorite" pitchFamily="2" charset="0"/>
              </a:rPr>
              <a:t>fresh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food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wastes</a:t>
            </a:r>
            <a:r>
              <a:rPr lang="nb-NO" sz="1400" dirty="0">
                <a:latin typeface="Tenorite" pitchFamily="2" charset="0"/>
              </a:rPr>
              <a:t> given to </a:t>
            </a:r>
            <a:r>
              <a:rPr lang="nb-NO" sz="1400" dirty="0" err="1">
                <a:latin typeface="Tenorite" pitchFamily="2" charset="0"/>
              </a:rPr>
              <a:t>local</a:t>
            </a:r>
            <a:r>
              <a:rPr lang="nb-NO" sz="1400" dirty="0">
                <a:latin typeface="Tenorite" pitchFamily="2" charset="0"/>
              </a:rPr>
              <a:t> NGO city </a:t>
            </a:r>
            <a:r>
              <a:rPr lang="nb-NO" sz="1400" dirty="0" err="1">
                <a:latin typeface="Tenorite" pitchFamily="2" charset="0"/>
              </a:rPr>
              <a:t>mission</a:t>
            </a:r>
            <a:r>
              <a:rPr lang="nb-NO" sz="1400" dirty="0">
                <a:latin typeface="Tenorite" pitchFamily="2" charset="0"/>
              </a:rPr>
              <a:t>. Single </a:t>
            </a:r>
            <a:r>
              <a:rPr lang="nb-NO" sz="1400" dirty="0" err="1">
                <a:latin typeface="Tenorite" pitchFamily="2" charset="0"/>
              </a:rPr>
              <a:t>packing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of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food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preferred</a:t>
            </a:r>
            <a:r>
              <a:rPr lang="nb-NO" sz="1400" dirty="0">
                <a:latin typeface="Tenorite" pitchFamily="2" charset="0"/>
              </a:rPr>
              <a:t> as alternative to buffet. </a:t>
            </a:r>
          </a:p>
          <a:p>
            <a:r>
              <a:rPr lang="nb-NO" sz="1400" b="1" dirty="0">
                <a:latin typeface="Tenorite" pitchFamily="2" charset="0"/>
              </a:rPr>
              <a:t>Servings</a:t>
            </a:r>
            <a:r>
              <a:rPr lang="nb-NO" sz="1400" dirty="0">
                <a:latin typeface="Tenorite" pitchFamily="2" charset="0"/>
              </a:rPr>
              <a:t> – </a:t>
            </a:r>
            <a:r>
              <a:rPr lang="nb-NO" sz="1400" dirty="0" err="1">
                <a:latin typeface="Tenorite" pitchFamily="2" charset="0"/>
              </a:rPr>
              <a:t>preferred</a:t>
            </a:r>
            <a:r>
              <a:rPr lang="nb-NO" sz="1400" dirty="0">
                <a:latin typeface="Tenorite" pitchFamily="2" charset="0"/>
              </a:rPr>
              <a:t> serving by glass and metal </a:t>
            </a:r>
            <a:r>
              <a:rPr lang="nb-NO" sz="1400" dirty="0" err="1">
                <a:latin typeface="Tenorite" pitchFamily="2" charset="0"/>
              </a:rPr>
              <a:t>solutions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vs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disposable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products</a:t>
            </a:r>
            <a:r>
              <a:rPr lang="nb-NO" sz="1400" dirty="0">
                <a:latin typeface="Tenorite" pitchFamily="2" charset="0"/>
              </a:rPr>
              <a:t>. </a:t>
            </a:r>
          </a:p>
          <a:p>
            <a:r>
              <a:rPr lang="nb-NO" sz="1400" b="1" dirty="0" err="1">
                <a:latin typeface="Tenorite" pitchFamily="2" charset="0"/>
              </a:rPr>
              <a:t>Supplier</a:t>
            </a:r>
            <a:r>
              <a:rPr lang="nb-NO" sz="1400" b="1" dirty="0">
                <a:latin typeface="Tenorite" pitchFamily="2" charset="0"/>
              </a:rPr>
              <a:t> program </a:t>
            </a:r>
            <a:r>
              <a:rPr lang="nb-NO" sz="1400" dirty="0">
                <a:latin typeface="Tenorite" pitchFamily="2" charset="0"/>
              </a:rPr>
              <a:t>– </a:t>
            </a:r>
            <a:r>
              <a:rPr lang="nb-NO" sz="1400" dirty="0" err="1">
                <a:latin typeface="Tenorite" pitchFamily="2" charset="0"/>
              </a:rPr>
              <a:t>preferred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use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of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suppliers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with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documented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sustainability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production</a:t>
            </a:r>
            <a:r>
              <a:rPr lang="nb-NO" sz="1400" dirty="0">
                <a:latin typeface="Tenorite" pitchFamily="2" charset="0"/>
              </a:rPr>
              <a:t> prosess.</a:t>
            </a:r>
          </a:p>
          <a:p>
            <a:r>
              <a:rPr lang="nb-NO" sz="1400" b="1" dirty="0">
                <a:latin typeface="Tenorite" pitchFamily="2" charset="0"/>
              </a:rPr>
              <a:t>Cooperations </a:t>
            </a:r>
            <a:r>
              <a:rPr lang="nb-NO" sz="1400" dirty="0">
                <a:latin typeface="Tenorite" pitchFamily="2" charset="0"/>
              </a:rPr>
              <a:t>– </a:t>
            </a:r>
            <a:r>
              <a:rPr lang="nb-NO" sz="1400" dirty="0" err="1">
                <a:latin typeface="Tenorite" pitchFamily="2" charset="0"/>
              </a:rPr>
              <a:t>extensive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use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of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knowledge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within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local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authorities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on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developing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new</a:t>
            </a:r>
            <a:r>
              <a:rPr lang="nb-NO" sz="1400" dirty="0">
                <a:latin typeface="Tenorite" pitchFamily="2" charset="0"/>
              </a:rPr>
              <a:t> programs. </a:t>
            </a:r>
          </a:p>
          <a:p>
            <a:r>
              <a:rPr lang="nb-NO" sz="1400" b="1" dirty="0" err="1">
                <a:latin typeface="Tenorite" pitchFamily="2" charset="0"/>
              </a:rPr>
              <a:t>Renewable</a:t>
            </a:r>
            <a:r>
              <a:rPr lang="nb-NO" sz="1400" b="1" dirty="0">
                <a:latin typeface="Tenorite" pitchFamily="2" charset="0"/>
              </a:rPr>
              <a:t> </a:t>
            </a:r>
            <a:r>
              <a:rPr lang="nb-NO" sz="1400" b="1" dirty="0" err="1">
                <a:latin typeface="Tenorite" pitchFamily="2" charset="0"/>
              </a:rPr>
              <a:t>energy</a:t>
            </a:r>
            <a:r>
              <a:rPr lang="nb-NO" sz="1400" b="1" dirty="0">
                <a:latin typeface="Tenorite" pitchFamily="2" charset="0"/>
              </a:rPr>
              <a:t> </a:t>
            </a:r>
            <a:r>
              <a:rPr lang="nb-NO" sz="1400" dirty="0">
                <a:latin typeface="Tenorite" pitchFamily="2" charset="0"/>
              </a:rPr>
              <a:t>– all </a:t>
            </a:r>
            <a:r>
              <a:rPr lang="nb-NO" sz="1400" dirty="0" err="1">
                <a:latin typeface="Tenorite" pitchFamily="2" charset="0"/>
              </a:rPr>
              <a:t>energy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consumption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based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on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optimally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use</a:t>
            </a:r>
            <a:r>
              <a:rPr lang="nb-NO" sz="1400" dirty="0">
                <a:latin typeface="Tenorite" pitchFamily="2" charset="0"/>
              </a:rPr>
              <a:t> and </a:t>
            </a:r>
            <a:r>
              <a:rPr lang="nb-NO" sz="1400" dirty="0" err="1">
                <a:latin typeface="Tenorite" pitchFamily="2" charset="0"/>
              </a:rPr>
              <a:t>resirculation</a:t>
            </a:r>
            <a:r>
              <a:rPr lang="nb-NO" sz="1400" dirty="0">
                <a:latin typeface="Tenorite" pitchFamily="2" charset="0"/>
              </a:rPr>
              <a:t>.</a:t>
            </a:r>
          </a:p>
          <a:p>
            <a:r>
              <a:rPr lang="nb-NO" sz="1400" b="1" dirty="0">
                <a:latin typeface="Tenorite" pitchFamily="2" charset="0"/>
              </a:rPr>
              <a:t>Exhibition </a:t>
            </a:r>
            <a:r>
              <a:rPr lang="nb-NO" sz="1400" b="1" dirty="0" err="1">
                <a:latin typeface="Tenorite" pitchFamily="2" charset="0"/>
              </a:rPr>
              <a:t>waste</a:t>
            </a:r>
            <a:r>
              <a:rPr lang="nb-NO" sz="1400" b="1" dirty="0">
                <a:latin typeface="Tenorite" pitchFamily="2" charset="0"/>
              </a:rPr>
              <a:t> </a:t>
            </a:r>
            <a:r>
              <a:rPr lang="nb-NO" sz="1400" dirty="0">
                <a:latin typeface="Tenorite" pitchFamily="2" charset="0"/>
              </a:rPr>
              <a:t>– </a:t>
            </a:r>
            <a:r>
              <a:rPr lang="nb-NO" sz="1400" dirty="0" err="1">
                <a:latin typeface="Tenorite" pitchFamily="2" charset="0"/>
              </a:rPr>
              <a:t>sorting</a:t>
            </a:r>
            <a:r>
              <a:rPr lang="nb-NO" sz="1400" dirty="0">
                <a:latin typeface="Tenorite" pitchFamily="2" charset="0"/>
              </a:rPr>
              <a:t> and handling program </a:t>
            </a:r>
            <a:r>
              <a:rPr lang="nb-NO" sz="1400" dirty="0" err="1">
                <a:latin typeface="Tenorite" pitchFamily="2" charset="0"/>
              </a:rPr>
              <a:t>based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on</a:t>
            </a:r>
            <a:r>
              <a:rPr lang="nb-NO" sz="1400" dirty="0">
                <a:latin typeface="Tenorite" pitchFamily="2" charset="0"/>
              </a:rPr>
              <a:t> 7 elements. Extended </a:t>
            </a:r>
            <a:r>
              <a:rPr lang="nb-NO" sz="1400" dirty="0" err="1">
                <a:latin typeface="Tenorite" pitchFamily="2" charset="0"/>
              </a:rPr>
              <a:t>use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of</a:t>
            </a:r>
            <a:r>
              <a:rPr lang="nb-NO" sz="1400" dirty="0">
                <a:latin typeface="Tenorite" pitchFamily="2" charset="0"/>
              </a:rPr>
              <a:t> permanent materials.  </a:t>
            </a:r>
          </a:p>
          <a:p>
            <a:r>
              <a:rPr lang="nb-NO" sz="1400" b="1" dirty="0">
                <a:latin typeface="Tenorite" pitchFamily="2" charset="0"/>
              </a:rPr>
              <a:t>Transport</a:t>
            </a:r>
            <a:r>
              <a:rPr lang="nb-NO" sz="1400" dirty="0">
                <a:latin typeface="Tenorite" pitchFamily="2" charset="0"/>
              </a:rPr>
              <a:t> – visitors </a:t>
            </a:r>
            <a:r>
              <a:rPr lang="nb-NO" sz="1400" dirty="0" err="1">
                <a:latin typeface="Tenorite" pitchFamily="2" charset="0"/>
              </a:rPr>
              <a:t>are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recommended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use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of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public</a:t>
            </a:r>
            <a:r>
              <a:rPr lang="nb-NO" sz="1400" dirty="0">
                <a:latin typeface="Tenorite" pitchFamily="2" charset="0"/>
              </a:rPr>
              <a:t> transport to </a:t>
            </a:r>
            <a:r>
              <a:rPr lang="nb-NO" sz="1400" dirty="0" err="1">
                <a:latin typeface="Tenorite" pitchFamily="2" charset="0"/>
              </a:rPr>
              <a:t>access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the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venue</a:t>
            </a:r>
            <a:r>
              <a:rPr lang="nb-NO" sz="1400" dirty="0">
                <a:latin typeface="Tenorite" pitchFamily="2" charset="0"/>
              </a:rPr>
              <a:t> from airport and Oslo C. Agreement </a:t>
            </a:r>
            <a:r>
              <a:rPr lang="nb-NO" sz="1400" dirty="0" err="1">
                <a:latin typeface="Tenorite" pitchFamily="2" charset="0"/>
              </a:rPr>
              <a:t>made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allowing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international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congress</a:t>
            </a:r>
            <a:r>
              <a:rPr lang="nb-NO" sz="1400" dirty="0">
                <a:latin typeface="Tenorite" pitchFamily="2" charset="0"/>
              </a:rPr>
              <a:t> delegates 60% </a:t>
            </a:r>
            <a:r>
              <a:rPr lang="nb-NO" sz="1400" dirty="0" err="1">
                <a:latin typeface="Tenorite" pitchFamily="2" charset="0"/>
              </a:rPr>
              <a:t>discount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on</a:t>
            </a:r>
            <a:r>
              <a:rPr lang="nb-NO" sz="1400" dirty="0">
                <a:latin typeface="Tenorite" pitchFamily="2" charset="0"/>
              </a:rPr>
              <a:t> </a:t>
            </a:r>
            <a:r>
              <a:rPr lang="nb-NO" sz="1400" dirty="0" err="1">
                <a:latin typeface="Tenorite" pitchFamily="2" charset="0"/>
              </a:rPr>
              <a:t>public</a:t>
            </a:r>
            <a:r>
              <a:rPr lang="nb-NO" sz="1400" dirty="0">
                <a:latin typeface="Tenorite" pitchFamily="2" charset="0"/>
              </a:rPr>
              <a:t> transport.</a:t>
            </a:r>
          </a:p>
          <a:p>
            <a:endParaRPr lang="nb-NO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740B61-540F-2A1D-4CAF-1C5C5BD30B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5582" y="487978"/>
            <a:ext cx="3196452" cy="311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7EAD5B1-A555-BCBC-102E-9F3DBA0956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35686" y="3585907"/>
            <a:ext cx="3196452" cy="298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614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E72E7208-43DA-894A-BBB1-FCD477898D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481" y="284589"/>
            <a:ext cx="1212341" cy="543129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A0FA6A0-538D-978B-2A4C-27BF6E913C89}"/>
              </a:ext>
            </a:extLst>
          </p:cNvPr>
          <p:cNvSpPr txBox="1"/>
          <p:nvPr/>
        </p:nvSpPr>
        <p:spPr>
          <a:xfrm>
            <a:off x="762227" y="1676036"/>
            <a:ext cx="293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Tenorite" pitchFamily="2" charset="0"/>
              </a:rPr>
              <a:t>NEW CONFERENCE CENTER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B3B5A1BF-4C42-747F-BA31-1C5F125BD53B}"/>
              </a:ext>
            </a:extLst>
          </p:cNvPr>
          <p:cNvSpPr txBox="1"/>
          <p:nvPr/>
        </p:nvSpPr>
        <p:spPr>
          <a:xfrm>
            <a:off x="762228" y="2043277"/>
            <a:ext cx="508063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b-NO" sz="2800" dirty="0">
                <a:solidFill>
                  <a:srgbClr val="30A057"/>
                </a:solidFill>
                <a:latin typeface="Tenorite" pitchFamily="2" charset="0"/>
              </a:rPr>
              <a:t>Oslo Spektrum</a:t>
            </a:r>
          </a:p>
          <a:p>
            <a:endParaRPr lang="nb-NO" sz="2200" dirty="0">
              <a:latin typeface="Gotham-Book"/>
            </a:endParaRPr>
          </a:p>
          <a:p>
            <a:pPr marL="0" indent="0">
              <a:buNone/>
            </a:pPr>
            <a:r>
              <a:rPr lang="nb-NO" sz="2000" dirty="0">
                <a:latin typeface="Tenorite" pitchFamily="2" charset="0"/>
              </a:rPr>
              <a:t>NOVA Spektrum </a:t>
            </a:r>
            <a:r>
              <a:rPr lang="nb-NO" sz="2000" dirty="0" err="1">
                <a:latin typeface="Tenorite" pitchFamily="2" charset="0"/>
              </a:rPr>
              <a:t>owns</a:t>
            </a:r>
            <a:r>
              <a:rPr lang="nb-NO" sz="2000" dirty="0">
                <a:latin typeface="Tenorite" pitchFamily="2" charset="0"/>
              </a:rPr>
              <a:t> Oslo Spektrum, an </a:t>
            </a:r>
            <a:r>
              <a:rPr lang="nb-NO" sz="2000" dirty="0" err="1">
                <a:latin typeface="Tenorite" pitchFamily="2" charset="0"/>
              </a:rPr>
              <a:t>event</a:t>
            </a:r>
            <a:r>
              <a:rPr lang="nb-NO" sz="2000" dirty="0">
                <a:latin typeface="Tenorite" pitchFamily="2" charset="0"/>
              </a:rPr>
              <a:t> </a:t>
            </a:r>
            <a:r>
              <a:rPr lang="nb-NO" sz="2000" dirty="0" err="1">
                <a:latin typeface="Tenorite" pitchFamily="2" charset="0"/>
              </a:rPr>
              <a:t>center</a:t>
            </a:r>
            <a:r>
              <a:rPr lang="nb-NO" sz="2000" dirty="0">
                <a:latin typeface="Tenorite" pitchFamily="2" charset="0"/>
              </a:rPr>
              <a:t> </a:t>
            </a:r>
            <a:r>
              <a:rPr lang="nb-NO" sz="2000" dirty="0" err="1">
                <a:latin typeface="Tenorite" pitchFamily="2" charset="0"/>
              </a:rPr>
              <a:t>located</a:t>
            </a:r>
            <a:r>
              <a:rPr lang="nb-NO" sz="2000" dirty="0">
                <a:latin typeface="Tenorite" pitchFamily="2" charset="0"/>
              </a:rPr>
              <a:t> </a:t>
            </a:r>
            <a:r>
              <a:rPr lang="nb-NO" sz="2000" dirty="0" err="1">
                <a:latin typeface="Tenorite" pitchFamily="2" charset="0"/>
              </a:rPr>
              <a:t>down</a:t>
            </a:r>
            <a:r>
              <a:rPr lang="nb-NO" sz="2000" dirty="0">
                <a:latin typeface="Tenorite" pitchFamily="2" charset="0"/>
              </a:rPr>
              <a:t> </a:t>
            </a:r>
            <a:r>
              <a:rPr lang="nb-NO" sz="2000" dirty="0" err="1">
                <a:latin typeface="Tenorite" pitchFamily="2" charset="0"/>
              </a:rPr>
              <a:t>town</a:t>
            </a:r>
            <a:r>
              <a:rPr lang="nb-NO" sz="2000" dirty="0">
                <a:latin typeface="Tenorite" pitchFamily="2" charset="0"/>
              </a:rPr>
              <a:t> Oslo, </a:t>
            </a:r>
            <a:r>
              <a:rPr lang="nb-NO" sz="2000" dirty="0" err="1">
                <a:latin typeface="Tenorite" pitchFamily="2" charset="0"/>
              </a:rPr>
              <a:t>two</a:t>
            </a:r>
            <a:r>
              <a:rPr lang="nb-NO" sz="2000" dirty="0">
                <a:latin typeface="Tenorite" pitchFamily="2" charset="0"/>
              </a:rPr>
              <a:t> </a:t>
            </a:r>
            <a:r>
              <a:rPr lang="nb-NO" sz="2000" dirty="0" err="1">
                <a:latin typeface="Tenorite" pitchFamily="2" charset="0"/>
              </a:rPr>
              <a:t>minutes</a:t>
            </a:r>
            <a:r>
              <a:rPr lang="nb-NO" sz="2000" dirty="0">
                <a:latin typeface="Tenorite" pitchFamily="2" charset="0"/>
              </a:rPr>
              <a:t> </a:t>
            </a:r>
            <a:r>
              <a:rPr lang="nb-NO" sz="2000" dirty="0" err="1">
                <a:latin typeface="Tenorite" pitchFamily="2" charset="0"/>
              </a:rPr>
              <a:t>walking</a:t>
            </a:r>
            <a:r>
              <a:rPr lang="nb-NO" sz="2000" dirty="0">
                <a:latin typeface="Tenorite" pitchFamily="2" charset="0"/>
              </a:rPr>
              <a:t> </a:t>
            </a:r>
            <a:r>
              <a:rPr lang="nb-NO" sz="2000" dirty="0" err="1">
                <a:latin typeface="Tenorite" pitchFamily="2" charset="0"/>
              </a:rPr>
              <a:t>distance</a:t>
            </a:r>
            <a:r>
              <a:rPr lang="nb-NO" sz="2000" dirty="0">
                <a:latin typeface="Tenorite" pitchFamily="2" charset="0"/>
              </a:rPr>
              <a:t> from Oslo Central Station. </a:t>
            </a:r>
          </a:p>
          <a:p>
            <a:pPr marL="0" indent="0">
              <a:buNone/>
            </a:pPr>
            <a:endParaRPr lang="nb-NO" sz="2000" dirty="0">
              <a:latin typeface="Tenorite" pitchFamily="2" charset="0"/>
            </a:endParaRPr>
          </a:p>
          <a:p>
            <a:pPr marL="0" indent="0">
              <a:buNone/>
            </a:pPr>
            <a:r>
              <a:rPr lang="nb-NO" sz="2000" dirty="0">
                <a:latin typeface="Tenorite" pitchFamily="2" charset="0"/>
              </a:rPr>
              <a:t>Plans of </a:t>
            </a:r>
            <a:r>
              <a:rPr lang="nb-NO" sz="2000" dirty="0" err="1">
                <a:latin typeface="Tenorite" pitchFamily="2" charset="0"/>
              </a:rPr>
              <a:t>building</a:t>
            </a:r>
            <a:r>
              <a:rPr lang="nb-NO" sz="2000" dirty="0">
                <a:latin typeface="Tenorite" pitchFamily="2" charset="0"/>
              </a:rPr>
              <a:t> a brand </a:t>
            </a:r>
            <a:r>
              <a:rPr lang="nb-NO" sz="2000" dirty="0" err="1">
                <a:latin typeface="Tenorite" pitchFamily="2" charset="0"/>
              </a:rPr>
              <a:t>new</a:t>
            </a:r>
            <a:r>
              <a:rPr lang="nb-NO" sz="2000" dirty="0">
                <a:latin typeface="Tenorite" pitchFamily="2" charset="0"/>
              </a:rPr>
              <a:t> </a:t>
            </a:r>
            <a:r>
              <a:rPr lang="nb-NO" sz="2000" dirty="0" err="1">
                <a:latin typeface="Tenorite" pitchFamily="2" charset="0"/>
              </a:rPr>
              <a:t>conference</a:t>
            </a:r>
            <a:r>
              <a:rPr lang="nb-NO" sz="2000" dirty="0">
                <a:latin typeface="Tenorite" pitchFamily="2" charset="0"/>
              </a:rPr>
              <a:t> </a:t>
            </a:r>
            <a:r>
              <a:rPr lang="nb-NO" sz="2000" dirty="0" err="1">
                <a:latin typeface="Tenorite" pitchFamily="2" charset="0"/>
              </a:rPr>
              <a:t>center</a:t>
            </a:r>
            <a:r>
              <a:rPr lang="nb-NO" sz="2000" dirty="0">
                <a:latin typeface="Tenorite" pitchFamily="2" charset="0"/>
              </a:rPr>
              <a:t> </a:t>
            </a:r>
            <a:r>
              <a:rPr lang="nb-NO" sz="2000" dirty="0" err="1">
                <a:latin typeface="Tenorite" pitchFamily="2" charset="0"/>
              </a:rPr>
              <a:t>with</a:t>
            </a:r>
            <a:r>
              <a:rPr lang="nb-NO" sz="2000" dirty="0">
                <a:latin typeface="Tenorite" pitchFamily="2" charset="0"/>
              </a:rPr>
              <a:t> </a:t>
            </a:r>
            <a:r>
              <a:rPr lang="nb-NO" sz="2000" dirty="0" err="1">
                <a:latin typeface="Tenorite" pitchFamily="2" charset="0"/>
              </a:rPr>
              <a:t>capacity</a:t>
            </a:r>
            <a:r>
              <a:rPr lang="nb-NO" sz="2000" dirty="0">
                <a:latin typeface="Tenorite" pitchFamily="2" charset="0"/>
              </a:rPr>
              <a:t> of 3000 persons is in </a:t>
            </a:r>
            <a:r>
              <a:rPr lang="nb-NO" sz="2000" dirty="0" err="1">
                <a:latin typeface="Tenorite" pitchFamily="2" charset="0"/>
              </a:rPr>
              <a:t>process</a:t>
            </a:r>
            <a:r>
              <a:rPr lang="nb-NO" sz="2000" dirty="0">
                <a:latin typeface="Tenorite" pitchFamily="2" charset="0"/>
              </a:rPr>
              <a:t>, </a:t>
            </a:r>
            <a:r>
              <a:rPr lang="nb-NO" sz="2000" dirty="0" err="1">
                <a:latin typeface="Tenorite" pitchFamily="2" charset="0"/>
              </a:rPr>
              <a:t>with</a:t>
            </a:r>
            <a:r>
              <a:rPr lang="nb-NO" sz="2000" dirty="0">
                <a:latin typeface="Tenorite" pitchFamily="2" charset="0"/>
              </a:rPr>
              <a:t> </a:t>
            </a:r>
            <a:r>
              <a:rPr lang="nb-NO" sz="2000" dirty="0" err="1">
                <a:latin typeface="Tenorite" pitchFamily="2" charset="0"/>
              </a:rPr>
              <a:t>estimated</a:t>
            </a:r>
            <a:r>
              <a:rPr lang="nb-NO" sz="2000" dirty="0">
                <a:latin typeface="Tenorite" pitchFamily="2" charset="0"/>
              </a:rPr>
              <a:t> </a:t>
            </a:r>
            <a:r>
              <a:rPr lang="nb-NO" sz="2000" dirty="0" err="1">
                <a:latin typeface="Tenorite" pitchFamily="2" charset="0"/>
              </a:rPr>
              <a:t>opening</a:t>
            </a:r>
            <a:r>
              <a:rPr lang="nb-NO" sz="2000" dirty="0">
                <a:latin typeface="Tenorite" pitchFamily="2" charset="0"/>
              </a:rPr>
              <a:t> 2028.</a:t>
            </a:r>
          </a:p>
        </p:txBody>
      </p:sp>
      <p:pic>
        <p:nvPicPr>
          <p:cNvPr id="3" name="Bilde 2" descr="Et bilde som inneholder utendørs, bygning, båt, by&#10;&#10;Automatisk generert beskrivelse">
            <a:extLst>
              <a:ext uri="{FF2B5EF4-FFF2-40B4-BE49-F238E27FC236}">
                <a16:creationId xmlns:a16="http://schemas.microsoft.com/office/drawing/2014/main" id="{1D0A9277-1471-9938-FA8E-4F7725AB61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086"/>
          <a:stretch/>
        </p:blipFill>
        <p:spPr>
          <a:xfrm>
            <a:off x="6522842" y="0"/>
            <a:ext cx="5669157" cy="685800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3BE585FB-20E2-A054-84C0-A0E75E3BD6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4672" y="1071808"/>
            <a:ext cx="1660719" cy="166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29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innendørs, gulv&#10;&#10;Automatisk generert beskrivelse">
            <a:extLst>
              <a:ext uri="{FF2B5EF4-FFF2-40B4-BE49-F238E27FC236}">
                <a16:creationId xmlns:a16="http://schemas.microsoft.com/office/drawing/2014/main" id="{826CB8CE-D044-4AFF-DC5B-E06FECE336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4590450"/>
            <a:ext cx="4044898" cy="2275255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ED9972C2-D0B9-E397-A6D7-5CC92D056E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481" y="284589"/>
            <a:ext cx="1212341" cy="543129"/>
          </a:xfrm>
          <a:prstGeom prst="rect">
            <a:avLst/>
          </a:prstGeom>
        </p:spPr>
      </p:pic>
      <p:cxnSp>
        <p:nvCxnSpPr>
          <p:cNvPr id="17" name="Rett linje 16">
            <a:extLst>
              <a:ext uri="{FF2B5EF4-FFF2-40B4-BE49-F238E27FC236}">
                <a16:creationId xmlns:a16="http://schemas.microsoft.com/office/drawing/2014/main" id="{1A2CCCD7-24E4-B526-796F-097D7F72FDE7}"/>
              </a:ext>
            </a:extLst>
          </p:cNvPr>
          <p:cNvCxnSpPr/>
          <p:nvPr/>
        </p:nvCxnSpPr>
        <p:spPr>
          <a:xfrm>
            <a:off x="7672630" y="0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tt linje 33">
            <a:extLst>
              <a:ext uri="{FF2B5EF4-FFF2-40B4-BE49-F238E27FC236}">
                <a16:creationId xmlns:a16="http://schemas.microsoft.com/office/drawing/2014/main" id="{EA74B9D2-AE9A-CD02-1DB3-BFD6C6A3E107}"/>
              </a:ext>
            </a:extLst>
          </p:cNvPr>
          <p:cNvCxnSpPr/>
          <p:nvPr/>
        </p:nvCxnSpPr>
        <p:spPr>
          <a:xfrm>
            <a:off x="4045061" y="-100739"/>
            <a:ext cx="0" cy="695873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tt linje 40">
            <a:extLst>
              <a:ext uri="{FF2B5EF4-FFF2-40B4-BE49-F238E27FC236}">
                <a16:creationId xmlns:a16="http://schemas.microsoft.com/office/drawing/2014/main" id="{58D28834-4BB4-3132-736A-A809B04E921A}"/>
              </a:ext>
            </a:extLst>
          </p:cNvPr>
          <p:cNvCxnSpPr>
            <a:cxnSpLocks/>
          </p:cNvCxnSpPr>
          <p:nvPr/>
        </p:nvCxnSpPr>
        <p:spPr>
          <a:xfrm>
            <a:off x="-2" y="2267549"/>
            <a:ext cx="403120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tt linje 42">
            <a:extLst>
              <a:ext uri="{FF2B5EF4-FFF2-40B4-BE49-F238E27FC236}">
                <a16:creationId xmlns:a16="http://schemas.microsoft.com/office/drawing/2014/main" id="{7C7DC6C3-913C-4D46-30CD-6ECDE2243A46}"/>
              </a:ext>
            </a:extLst>
          </p:cNvPr>
          <p:cNvCxnSpPr>
            <a:cxnSpLocks/>
          </p:cNvCxnSpPr>
          <p:nvPr/>
        </p:nvCxnSpPr>
        <p:spPr>
          <a:xfrm>
            <a:off x="-2" y="4591397"/>
            <a:ext cx="403120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e 2">
            <a:extLst>
              <a:ext uri="{FF2B5EF4-FFF2-40B4-BE49-F238E27FC236}">
                <a16:creationId xmlns:a16="http://schemas.microsoft.com/office/drawing/2014/main" id="{BF448A50-8A80-98BA-1ECA-D8F3CEDE1F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63" b="96618" l="1184" r="99079">
                        <a14:foregroundMark x1="2368" y1="37198" x2="16447" y2="68116"/>
                        <a14:foregroundMark x1="16447" y1="68116" x2="18947" y2="95169"/>
                        <a14:foregroundMark x1="18947" y1="95169" x2="32237" y2="95652"/>
                        <a14:foregroundMark x1="32237" y1="95652" x2="42500" y2="95411"/>
                        <a14:foregroundMark x1="42500" y1="95411" x2="41842" y2="78261"/>
                        <a14:foregroundMark x1="41842" y1="78261" x2="18947" y2="61353"/>
                        <a14:foregroundMark x1="18947" y1="61353" x2="15132" y2="42995"/>
                        <a14:foregroundMark x1="15132" y1="42995" x2="2895" y2="30676"/>
                        <a14:foregroundMark x1="2895" y1="30676" x2="1579" y2="39130"/>
                        <a14:foregroundMark x1="6579" y1="31401" x2="24342" y2="38164"/>
                        <a14:foregroundMark x1="24342" y1="38164" x2="46579" y2="19324"/>
                        <a14:foregroundMark x1="46579" y1="19324" x2="86579" y2="5797"/>
                        <a14:foregroundMark x1="86579" y1="5797" x2="98026" y2="20290"/>
                        <a14:foregroundMark x1="98026" y1="20290" x2="99211" y2="58696"/>
                        <a14:foregroundMark x1="99211" y1="58696" x2="90263" y2="71014"/>
                        <a14:foregroundMark x1="90263" y1="71014" x2="88816" y2="71014"/>
                        <a14:foregroundMark x1="11974" y1="33816" x2="23684" y2="32367"/>
                        <a14:foregroundMark x1="23684" y1="32367" x2="23684" y2="32367"/>
                        <a14:foregroundMark x1="15132" y1="31401" x2="47237" y2="23188"/>
                        <a14:foregroundMark x1="47237" y1="23188" x2="17368" y2="24396"/>
                        <a14:foregroundMark x1="17368" y1="24396" x2="8553" y2="33333"/>
                        <a14:foregroundMark x1="8553" y1="33333" x2="15921" y2="32367"/>
                        <a14:foregroundMark x1="35395" y1="21014" x2="46711" y2="18116"/>
                        <a14:foregroundMark x1="46711" y1="18116" x2="37105" y2="23913"/>
                        <a14:foregroundMark x1="37105" y1="23913" x2="37105" y2="23913"/>
                        <a14:foregroundMark x1="49868" y1="15217" x2="67500" y2="7246"/>
                        <a14:foregroundMark x1="67500" y1="7246" x2="58289" y2="16667"/>
                        <a14:foregroundMark x1="58289" y1="16667" x2="56579" y2="16667"/>
                        <a14:foregroundMark x1="55789" y1="15700" x2="55789" y2="15700"/>
                        <a14:foregroundMark x1="68553" y1="8937" x2="78947" y2="5797"/>
                        <a14:foregroundMark x1="78947" y1="5797" x2="91974" y2="9662"/>
                        <a14:foregroundMark x1="91974" y1="9662" x2="99737" y2="25362"/>
                        <a14:foregroundMark x1="99737" y1="25362" x2="99868" y2="28261"/>
                        <a14:foregroundMark x1="99868" y1="62319" x2="93684" y2="73430"/>
                        <a14:foregroundMark x1="93684" y1="73671" x2="86053" y2="63285"/>
                        <a14:foregroundMark x1="86053" y1="63285" x2="87368" y2="31643"/>
                        <a14:foregroundMark x1="87368" y1="31643" x2="92105" y2="9420"/>
                        <a14:foregroundMark x1="92105" y1="9420" x2="67500" y2="10628"/>
                        <a14:foregroundMark x1="67500" y1="10628" x2="66974" y2="9420"/>
                        <a14:foregroundMark x1="90132" y1="20531" x2="99737" y2="22222"/>
                        <a14:foregroundMark x1="99737" y1="22464" x2="99342" y2="67150"/>
                        <a14:foregroundMark x1="99342" y1="67391" x2="91842" y2="56039"/>
                        <a14:foregroundMark x1="91842" y1="56039" x2="90658" y2="20531"/>
                        <a14:foregroundMark x1="14079" y1="96135" x2="23816" y2="96860"/>
                        <a14:foregroundMark x1="23816" y1="96860" x2="28026" y2="939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4488" y="118466"/>
            <a:ext cx="6424197" cy="3506247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A26EEDB1-AF2E-31D2-291D-B976CC6500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93" b="89880" l="5513" r="98077">
                        <a14:foregroundMark x1="10385" y1="34217" x2="2564" y2="37590"/>
                        <a14:foregroundMark x1="2564" y1="37590" x2="2051" y2="60482"/>
                        <a14:foregroundMark x1="2051" y1="60482" x2="15128" y2="94940"/>
                        <a14:foregroundMark x1="15128" y1="94940" x2="30256" y2="94940"/>
                        <a14:foregroundMark x1="30256" y1="94940" x2="38462" y2="92048"/>
                        <a14:foregroundMark x1="38462" y1="92048" x2="19872" y2="80964"/>
                        <a14:foregroundMark x1="19872" y1="80964" x2="9744" y2="35904"/>
                        <a14:foregroundMark x1="9103" y1="32289" x2="1923" y2="46988"/>
                        <a14:foregroundMark x1="1923" y1="46988" x2="2821" y2="63614"/>
                        <a14:foregroundMark x1="2821" y1="63614" x2="8718" y2="53012"/>
                        <a14:foregroundMark x1="8718" y1="53012" x2="9103" y2="37590"/>
                        <a14:foregroundMark x1="9103" y1="37590" x2="7821" y2="33012"/>
                        <a14:foregroundMark x1="5128" y1="35422" x2="1667" y2="52048"/>
                        <a14:foregroundMark x1="1667" y1="52048" x2="5641" y2="67229"/>
                        <a14:foregroundMark x1="5641" y1="67229" x2="5641" y2="67470"/>
                        <a14:foregroundMark x1="9359" y1="32289" x2="88205" y2="4096"/>
                        <a14:foregroundMark x1="88205" y1="4096" x2="80000" y2="12771"/>
                        <a14:foregroundMark x1="80000" y1="12771" x2="73718" y2="9398"/>
                        <a14:foregroundMark x1="86795" y1="7711" x2="96282" y2="24578"/>
                        <a14:foregroundMark x1="96282" y1="24578" x2="99487" y2="50120"/>
                        <a14:foregroundMark x1="99487" y1="50120" x2="98846" y2="66747"/>
                        <a14:foregroundMark x1="98846" y1="66747" x2="88077" y2="72289"/>
                        <a14:foregroundMark x1="88077" y1="72289" x2="87179" y2="14458"/>
                        <a14:foregroundMark x1="87179" y1="14458" x2="85897" y2="8193"/>
                        <a14:foregroundMark x1="89231" y1="21446" x2="98077" y2="35422"/>
                        <a14:foregroundMark x1="98077" y1="35422" x2="88462" y2="36145"/>
                        <a14:foregroundMark x1="88462" y1="36145" x2="87692" y2="219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29788" y="3439126"/>
            <a:ext cx="5764682" cy="3067107"/>
          </a:xfrm>
          <a:prstGeom prst="rect">
            <a:avLst/>
          </a:prstGeom>
        </p:spPr>
      </p:pic>
      <p:pic>
        <p:nvPicPr>
          <p:cNvPr id="6" name="Bilde 5" descr="Et bilde som inneholder person, folkemengde, innendørs, scene&#10;&#10;Automatisk generert beskrivelse">
            <a:extLst>
              <a:ext uri="{FF2B5EF4-FFF2-40B4-BE49-F238E27FC236}">
                <a16:creationId xmlns:a16="http://schemas.microsoft.com/office/drawing/2014/main" id="{B17D74C6-69DA-E9E7-85AD-E0C8D7E731F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8394"/>
            <a:ext cx="4028898" cy="2294343"/>
          </a:xfrm>
          <a:prstGeom prst="rect">
            <a:avLst/>
          </a:prstGeom>
        </p:spPr>
      </p:pic>
      <p:pic>
        <p:nvPicPr>
          <p:cNvPr id="10" name="Bilde 9" descr="Et bilde som inneholder tekst, scene, folkemengde&#10;&#10;Automatisk generert beskrivelse">
            <a:extLst>
              <a:ext uri="{FF2B5EF4-FFF2-40B4-BE49-F238E27FC236}">
                <a16:creationId xmlns:a16="http://schemas.microsoft.com/office/drawing/2014/main" id="{A351C0CE-9CAC-35C2-6F80-153696EEBDA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89150"/>
            <a:ext cx="4020094" cy="2275255"/>
          </a:xfrm>
          <a:prstGeom prst="rect">
            <a:avLst/>
          </a:prstGeom>
        </p:spPr>
      </p:pic>
      <p:pic>
        <p:nvPicPr>
          <p:cNvPr id="14" name="Picture 2" descr="Oslo Spektrum - Betongfokus">
            <a:extLst>
              <a:ext uri="{FF2B5EF4-FFF2-40B4-BE49-F238E27FC236}">
                <a16:creationId xmlns:a16="http://schemas.microsoft.com/office/drawing/2014/main" id="{BDD3AC5F-38E3-354E-CAEE-76085F4F9F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0" y="4617443"/>
            <a:ext cx="4020094" cy="224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737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A0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7B3E401-1572-C445-896E-57D2D14648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13" y="544425"/>
            <a:ext cx="1751855" cy="784831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0CC3A541-1E8F-2441-AD69-F02DC772C579}"/>
              </a:ext>
            </a:extLst>
          </p:cNvPr>
          <p:cNvSpPr txBox="1"/>
          <p:nvPr/>
        </p:nvSpPr>
        <p:spPr>
          <a:xfrm>
            <a:off x="1056835" y="3414561"/>
            <a:ext cx="984562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4500" dirty="0">
                <a:solidFill>
                  <a:schemeClr val="bg1"/>
                </a:solidFill>
                <a:latin typeface="Tenorite" pitchFamily="2" charset="0"/>
              </a:rPr>
              <a:t>WELCOME TO OSLO</a:t>
            </a:r>
            <a:endParaRPr lang="nb-NO" sz="4500" dirty="0">
              <a:latin typeface="Tenorit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352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3F08694B-1FEC-D541-B45C-5D15CDFD6F0C}"/>
              </a:ext>
            </a:extLst>
          </p:cNvPr>
          <p:cNvSpPr txBox="1"/>
          <p:nvPr/>
        </p:nvSpPr>
        <p:spPr>
          <a:xfrm>
            <a:off x="762228" y="3077596"/>
            <a:ext cx="31392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solidFill>
                  <a:srgbClr val="30A057"/>
                </a:solidFill>
                <a:latin typeface="Tenorite" pitchFamily="2" charset="0"/>
              </a:rPr>
              <a:t>12 </a:t>
            </a:r>
            <a:r>
              <a:rPr lang="nb-NO" sz="2000" dirty="0" err="1">
                <a:solidFill>
                  <a:srgbClr val="30A057"/>
                </a:solidFill>
                <a:latin typeface="Tenorite" pitchFamily="2" charset="0"/>
              </a:rPr>
              <a:t>minutes</a:t>
            </a:r>
            <a:r>
              <a:rPr lang="nb-NO" sz="2000" dirty="0">
                <a:solidFill>
                  <a:srgbClr val="30A057"/>
                </a:solidFill>
                <a:latin typeface="Tenorite" pitchFamily="2" charset="0"/>
              </a:rPr>
              <a:t> by </a:t>
            </a:r>
            <a:r>
              <a:rPr lang="nb-NO" sz="2000" dirty="0" err="1">
                <a:solidFill>
                  <a:srgbClr val="30A057"/>
                </a:solidFill>
                <a:latin typeface="Tenorite" pitchFamily="2" charset="0"/>
              </a:rPr>
              <a:t>train</a:t>
            </a:r>
            <a:r>
              <a:rPr lang="nb-NO" sz="2000" dirty="0">
                <a:solidFill>
                  <a:srgbClr val="30A057"/>
                </a:solidFill>
                <a:latin typeface="Tenorite" pitchFamily="2" charset="0"/>
              </a:rPr>
              <a:t> from Oslo International Airport and 10 </a:t>
            </a:r>
            <a:r>
              <a:rPr lang="nb-NO" sz="2000" dirty="0" err="1">
                <a:solidFill>
                  <a:srgbClr val="30A057"/>
                </a:solidFill>
                <a:latin typeface="Tenorite" pitchFamily="2" charset="0"/>
              </a:rPr>
              <a:t>minutes</a:t>
            </a:r>
            <a:r>
              <a:rPr lang="nb-NO" sz="2000" dirty="0">
                <a:solidFill>
                  <a:srgbClr val="30A057"/>
                </a:solidFill>
                <a:latin typeface="Tenorite" pitchFamily="2" charset="0"/>
              </a:rPr>
              <a:t> from Oslo Central Station </a:t>
            </a:r>
          </a:p>
          <a:p>
            <a:endParaRPr lang="nb-NO" sz="2000" dirty="0">
              <a:solidFill>
                <a:srgbClr val="30A057"/>
              </a:solidFill>
              <a:latin typeface="Tenorite" pitchFamily="2" charset="0"/>
            </a:endParaRPr>
          </a:p>
          <a:p>
            <a:r>
              <a:rPr lang="nb-NO" sz="2000" dirty="0">
                <a:solidFill>
                  <a:srgbClr val="30A057"/>
                </a:solidFill>
                <a:latin typeface="Tenorite" pitchFamily="2" charset="0"/>
              </a:rPr>
              <a:t>5 </a:t>
            </a:r>
            <a:r>
              <a:rPr lang="nb-NO" sz="2000" dirty="0" err="1">
                <a:solidFill>
                  <a:srgbClr val="30A057"/>
                </a:solidFill>
                <a:latin typeface="Tenorite" pitchFamily="2" charset="0"/>
              </a:rPr>
              <a:t>minutes</a:t>
            </a:r>
            <a:r>
              <a:rPr lang="nb-NO" sz="2000" dirty="0">
                <a:solidFill>
                  <a:srgbClr val="30A057"/>
                </a:solidFill>
                <a:latin typeface="Tenorite" pitchFamily="2" charset="0"/>
              </a:rPr>
              <a:t> </a:t>
            </a:r>
            <a:r>
              <a:rPr lang="nb-NO" sz="2000" dirty="0" err="1">
                <a:solidFill>
                  <a:srgbClr val="30A057"/>
                </a:solidFill>
                <a:latin typeface="Tenorite" pitchFamily="2" charset="0"/>
              </a:rPr>
              <a:t>walking</a:t>
            </a:r>
            <a:r>
              <a:rPr lang="nb-NO" sz="2000" dirty="0">
                <a:solidFill>
                  <a:srgbClr val="30A057"/>
                </a:solidFill>
                <a:latin typeface="Tenorite" pitchFamily="2" charset="0"/>
              </a:rPr>
              <a:t> </a:t>
            </a:r>
            <a:r>
              <a:rPr lang="nb-NO" sz="2000" dirty="0" err="1">
                <a:solidFill>
                  <a:srgbClr val="30A057"/>
                </a:solidFill>
                <a:latin typeface="Tenorite" pitchFamily="2" charset="0"/>
              </a:rPr>
              <a:t>distance</a:t>
            </a:r>
            <a:r>
              <a:rPr lang="nb-NO" sz="2000" dirty="0">
                <a:solidFill>
                  <a:srgbClr val="30A057"/>
                </a:solidFill>
                <a:latin typeface="Tenorite" pitchFamily="2" charset="0"/>
              </a:rPr>
              <a:t> from </a:t>
            </a:r>
            <a:r>
              <a:rPr lang="nb-NO" sz="2000" dirty="0" err="1">
                <a:solidFill>
                  <a:srgbClr val="30A057"/>
                </a:solidFill>
                <a:latin typeface="Tenorite" pitchFamily="2" charset="0"/>
              </a:rPr>
              <a:t>local</a:t>
            </a:r>
            <a:br>
              <a:rPr lang="nb-NO" sz="2000" dirty="0">
                <a:solidFill>
                  <a:srgbClr val="30A057"/>
                </a:solidFill>
                <a:latin typeface="Tenorite" pitchFamily="2" charset="0"/>
              </a:rPr>
            </a:br>
            <a:r>
              <a:rPr lang="nb-NO" sz="2000" dirty="0" err="1">
                <a:solidFill>
                  <a:srgbClr val="30A057"/>
                </a:solidFill>
                <a:latin typeface="Tenorite" pitchFamily="2" charset="0"/>
              </a:rPr>
              <a:t>train</a:t>
            </a:r>
            <a:r>
              <a:rPr lang="nb-NO" sz="2000" dirty="0">
                <a:solidFill>
                  <a:srgbClr val="30A057"/>
                </a:solidFill>
                <a:latin typeface="Tenorite" pitchFamily="2" charset="0"/>
              </a:rPr>
              <a:t> </a:t>
            </a:r>
            <a:r>
              <a:rPr lang="nb-NO" sz="2000" dirty="0" err="1">
                <a:solidFill>
                  <a:srgbClr val="30A057"/>
                </a:solidFill>
                <a:latin typeface="Tenorite" pitchFamily="2" charset="0"/>
              </a:rPr>
              <a:t>station</a:t>
            </a:r>
            <a:endParaRPr lang="nb-NO" sz="2000" dirty="0">
              <a:solidFill>
                <a:srgbClr val="30A057"/>
              </a:solidFill>
              <a:latin typeface="Tenorite" pitchFamily="2" charset="0"/>
            </a:endParaRPr>
          </a:p>
          <a:p>
            <a:endParaRPr lang="nb-NO" sz="2000" dirty="0">
              <a:solidFill>
                <a:srgbClr val="30A057"/>
              </a:solidFill>
              <a:latin typeface="Tenorite" pitchFamily="2" charset="0"/>
            </a:endParaRPr>
          </a:p>
          <a:p>
            <a:r>
              <a:rPr lang="nb-NO" sz="2000" dirty="0" err="1">
                <a:solidFill>
                  <a:srgbClr val="30A057"/>
                </a:solidFill>
                <a:latin typeface="Tenorite" pitchFamily="2" charset="0"/>
              </a:rPr>
              <a:t>Two</a:t>
            </a:r>
            <a:r>
              <a:rPr lang="nb-NO" sz="2000" dirty="0">
                <a:solidFill>
                  <a:srgbClr val="30A057"/>
                </a:solidFill>
                <a:latin typeface="Tenorite" pitchFamily="2" charset="0"/>
              </a:rPr>
              <a:t> </a:t>
            </a:r>
            <a:r>
              <a:rPr lang="nb-NO" sz="2000" dirty="0" err="1">
                <a:solidFill>
                  <a:srgbClr val="30A057"/>
                </a:solidFill>
                <a:latin typeface="Tenorite" pitchFamily="2" charset="0"/>
              </a:rPr>
              <a:t>onsite</a:t>
            </a:r>
            <a:r>
              <a:rPr lang="nb-NO" sz="2000" dirty="0">
                <a:solidFill>
                  <a:srgbClr val="30A057"/>
                </a:solidFill>
                <a:latin typeface="Tenorite" pitchFamily="2" charset="0"/>
              </a:rPr>
              <a:t> </a:t>
            </a:r>
            <a:r>
              <a:rPr lang="nb-NO" sz="2000" dirty="0" err="1">
                <a:solidFill>
                  <a:srgbClr val="30A057"/>
                </a:solidFill>
                <a:latin typeface="Tenorite" pitchFamily="2" charset="0"/>
              </a:rPr>
              <a:t>hotels</a:t>
            </a:r>
            <a:r>
              <a:rPr lang="nb-NO" sz="2000" dirty="0">
                <a:solidFill>
                  <a:srgbClr val="30A057"/>
                </a:solidFill>
                <a:latin typeface="Tenorite" pitchFamily="2" charset="0"/>
              </a:rPr>
              <a:t>, </a:t>
            </a:r>
            <a:br>
              <a:rPr lang="nb-NO" sz="2000" dirty="0">
                <a:solidFill>
                  <a:srgbClr val="30A057"/>
                </a:solidFill>
                <a:latin typeface="Tenorite" pitchFamily="2" charset="0"/>
              </a:rPr>
            </a:br>
            <a:r>
              <a:rPr lang="nb-NO" sz="2000" dirty="0">
                <a:solidFill>
                  <a:srgbClr val="30A057"/>
                </a:solidFill>
                <a:latin typeface="Tenorite" pitchFamily="2" charset="0"/>
              </a:rPr>
              <a:t>550 </a:t>
            </a:r>
            <a:r>
              <a:rPr lang="nb-NO" sz="2000" dirty="0" err="1">
                <a:solidFill>
                  <a:srgbClr val="30A057"/>
                </a:solidFill>
                <a:latin typeface="Tenorite" pitchFamily="2" charset="0"/>
              </a:rPr>
              <a:t>rooms</a:t>
            </a:r>
            <a:endParaRPr lang="nb-NO" sz="2000" dirty="0">
              <a:solidFill>
                <a:srgbClr val="30A057"/>
              </a:solidFill>
              <a:latin typeface="Tenorite" pitchFamily="2" charset="0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BC3086D6-EE1C-3F41-8D38-87A7C4451D44}"/>
              </a:ext>
            </a:extLst>
          </p:cNvPr>
          <p:cNvSpPr txBox="1"/>
          <p:nvPr/>
        </p:nvSpPr>
        <p:spPr>
          <a:xfrm>
            <a:off x="762227" y="2627910"/>
            <a:ext cx="1223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Tenorite" pitchFamily="2" charset="0"/>
              </a:rPr>
              <a:t>LOCATION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EB03E324-9A57-3046-B9A8-F6C42281A8EF}"/>
              </a:ext>
            </a:extLst>
          </p:cNvPr>
          <p:cNvSpPr txBox="1"/>
          <p:nvPr/>
        </p:nvSpPr>
        <p:spPr>
          <a:xfrm>
            <a:off x="2353586" y="795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pic>
        <p:nvPicPr>
          <p:cNvPr id="8" name="Bilde 7" descr="Et bilde som inneholder kart&#10;&#10;Automatisk generert beskrivelse">
            <a:extLst>
              <a:ext uri="{FF2B5EF4-FFF2-40B4-BE49-F238E27FC236}">
                <a16:creationId xmlns:a16="http://schemas.microsoft.com/office/drawing/2014/main" id="{94E59DEC-FB72-15C7-E2F7-5F4D461181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1323" y="-1"/>
            <a:ext cx="7760677" cy="6858001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D03E501D-8481-C431-FA19-CC0E6BF60C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481" y="284589"/>
            <a:ext cx="1212341" cy="543129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555E286F-841A-50E3-4964-47DA6AE4B6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363" y="1119591"/>
            <a:ext cx="1660719" cy="166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3F08694B-1FEC-D541-B45C-5D15CDFD6F0C}"/>
              </a:ext>
            </a:extLst>
          </p:cNvPr>
          <p:cNvSpPr txBox="1"/>
          <p:nvPr/>
        </p:nvSpPr>
        <p:spPr>
          <a:xfrm>
            <a:off x="1127758" y="1887424"/>
            <a:ext cx="9936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rgbClr val="30A057"/>
                </a:solidFill>
                <a:latin typeface="Tenorite" pitchFamily="2" charset="0"/>
              </a:rPr>
              <a:t>40.000 m2  |  5 halls  |  55 </a:t>
            </a:r>
            <a:r>
              <a:rPr lang="nb-NO" sz="2800" dirty="0" err="1">
                <a:solidFill>
                  <a:srgbClr val="30A057"/>
                </a:solidFill>
                <a:latin typeface="Tenorite" pitchFamily="2" charset="0"/>
              </a:rPr>
              <a:t>meeting</a:t>
            </a:r>
            <a:r>
              <a:rPr lang="nb-NO" sz="2800" dirty="0">
                <a:solidFill>
                  <a:srgbClr val="30A057"/>
                </a:solidFill>
                <a:latin typeface="Tenorite" pitchFamily="2" charset="0"/>
              </a:rPr>
              <a:t> </a:t>
            </a:r>
            <a:r>
              <a:rPr lang="nb-NO" sz="2800" dirty="0" err="1">
                <a:solidFill>
                  <a:srgbClr val="30A057"/>
                </a:solidFill>
                <a:latin typeface="Tenorite" pitchFamily="2" charset="0"/>
              </a:rPr>
              <a:t>rooms</a:t>
            </a:r>
            <a:endParaRPr lang="nb-NO" sz="2400" dirty="0">
              <a:solidFill>
                <a:srgbClr val="30A057"/>
              </a:solidFill>
              <a:latin typeface="Tenorite" pitchFamily="2" charset="0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BC3086D6-EE1C-3F41-8D38-87A7C4451D44}"/>
              </a:ext>
            </a:extLst>
          </p:cNvPr>
          <p:cNvSpPr txBox="1"/>
          <p:nvPr/>
        </p:nvSpPr>
        <p:spPr>
          <a:xfrm>
            <a:off x="5663027" y="1398172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>
                <a:latin typeface="Tenorite" pitchFamily="2" charset="0"/>
              </a:rPr>
              <a:t>VENUE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E72E7208-43DA-894A-BBB1-FCD477898D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481" y="284589"/>
            <a:ext cx="1212341" cy="543129"/>
          </a:xfrm>
          <a:prstGeom prst="rect">
            <a:avLst/>
          </a:prstGeom>
        </p:spPr>
      </p:pic>
      <p:pic>
        <p:nvPicPr>
          <p:cNvPr id="6" name="Bilde 5" descr="Et bilde som inneholder vann, utendørs, fjell, by&#10;&#10;Automatisk generert beskrivelse">
            <a:extLst>
              <a:ext uri="{FF2B5EF4-FFF2-40B4-BE49-F238E27FC236}">
                <a16:creationId xmlns:a16="http://schemas.microsoft.com/office/drawing/2014/main" id="{FC5CBB71-B449-254A-EB31-D846997682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45911"/>
            <a:ext cx="12192000" cy="4022028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E5F31418-EC44-918F-128E-EA8C06B322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422" y="1887424"/>
            <a:ext cx="1660719" cy="166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57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A0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64F4FA37-D51C-5C4D-2CA1-F2FFB782D0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480" y="284588"/>
            <a:ext cx="1212341" cy="543129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0DB0E546-1814-7EF4-BDF3-559CDCC78775}"/>
              </a:ext>
            </a:extLst>
          </p:cNvPr>
          <p:cNvSpPr txBox="1"/>
          <p:nvPr/>
        </p:nvSpPr>
        <p:spPr>
          <a:xfrm>
            <a:off x="762227" y="1676036"/>
            <a:ext cx="3069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  <a:latin typeface="Tenorite" pitchFamily="2" charset="0"/>
              </a:rPr>
              <a:t>VIDEOS OF NOVA SPEKTRUM</a:t>
            </a:r>
          </a:p>
        </p:txBody>
      </p:sp>
      <p:pic>
        <p:nvPicPr>
          <p:cNvPr id="4" name="Media på Internett 1" descr="NOVA Studios og Lillestrøm Lobby">
            <a:hlinkClick r:id="" action="ppaction://media"/>
            <a:extLst>
              <a:ext uri="{FF2B5EF4-FFF2-40B4-BE49-F238E27FC236}">
                <a16:creationId xmlns:a16="http://schemas.microsoft.com/office/drawing/2014/main" id="{28A004D4-7E4B-F33C-0D8F-8C81DA81AA3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62227" y="2448838"/>
            <a:ext cx="5267534" cy="2967625"/>
          </a:xfrm>
          <a:prstGeom prst="rect">
            <a:avLst/>
          </a:prstGeom>
        </p:spPr>
      </p:pic>
      <p:pic>
        <p:nvPicPr>
          <p:cNvPr id="5" name="Media på Internett 2" descr="NOVA Spektrum - Convention">
            <a:hlinkClick r:id="" action="ppaction://media"/>
            <a:extLst>
              <a:ext uri="{FF2B5EF4-FFF2-40B4-BE49-F238E27FC236}">
                <a16:creationId xmlns:a16="http://schemas.microsoft.com/office/drawing/2014/main" id="{958E8FA8-59F7-DFEE-A3A0-3FC6711874DB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6238666" y="2448838"/>
            <a:ext cx="5267534" cy="296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6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E72E7208-43DA-894A-BBB1-FCD477898D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481" y="284589"/>
            <a:ext cx="1212341" cy="543129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DD27187D-8F88-C455-A4D4-4B6BBDA1B7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77" y="531508"/>
            <a:ext cx="11357646" cy="638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22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E72E7208-43DA-894A-BBB1-FCD477898D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481" y="284589"/>
            <a:ext cx="1212341" cy="543129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F07D374B-7FE6-B9AB-E493-857FEE6AFC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670" y="464137"/>
            <a:ext cx="11132660" cy="626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79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85E7A11-DEB8-35DA-B04A-A38352B850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826" y="210632"/>
            <a:ext cx="11820198" cy="6647368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E72E7208-43DA-894A-BBB1-FCD477898D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481" y="284589"/>
            <a:ext cx="1212341" cy="54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88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E72E7208-43DA-894A-BBB1-FCD477898D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481" y="284589"/>
            <a:ext cx="1212341" cy="543129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0D9DCFBD-B894-6C7C-9C78-B520AD883881}"/>
              </a:ext>
            </a:extLst>
          </p:cNvPr>
          <p:cNvSpPr txBox="1"/>
          <p:nvPr/>
        </p:nvSpPr>
        <p:spPr>
          <a:xfrm>
            <a:off x="762114" y="2253137"/>
            <a:ext cx="5024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b-NO" sz="2800" dirty="0">
                <a:solidFill>
                  <a:srgbClr val="30A057"/>
                </a:solidFill>
                <a:latin typeface="Tenorite" pitchFamily="2" charset="0"/>
              </a:rPr>
              <a:t>NOVA Spektrum, Oslo Norway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A0FA6A0-538D-978B-2A4C-27BF6E913C89}"/>
              </a:ext>
            </a:extLst>
          </p:cNvPr>
          <p:cNvSpPr txBox="1"/>
          <p:nvPr/>
        </p:nvSpPr>
        <p:spPr>
          <a:xfrm>
            <a:off x="762227" y="1683531"/>
            <a:ext cx="1436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Tenorite" pitchFamily="2" charset="0"/>
              </a:rPr>
              <a:t>Short-FACTS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E45ED7D3-8B62-A1B9-7BD7-4872F7C13C6E}"/>
              </a:ext>
            </a:extLst>
          </p:cNvPr>
          <p:cNvSpPr txBox="1"/>
          <p:nvPr/>
        </p:nvSpPr>
        <p:spPr>
          <a:xfrm>
            <a:off x="876925" y="3503385"/>
            <a:ext cx="11004012" cy="284295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>
                <a:latin typeface="Tenorite" pitchFamily="2" charset="0"/>
              </a:rPr>
              <a:t>12 </a:t>
            </a:r>
            <a:r>
              <a:rPr lang="nb-NO" sz="1800" dirty="0" err="1">
                <a:latin typeface="Tenorite" pitchFamily="2" charset="0"/>
              </a:rPr>
              <a:t>minutes</a:t>
            </a:r>
            <a:r>
              <a:rPr lang="nb-NO" sz="1800" dirty="0">
                <a:latin typeface="Tenorite" pitchFamily="2" charset="0"/>
              </a:rPr>
              <a:t> by </a:t>
            </a:r>
            <a:r>
              <a:rPr lang="nb-NO" sz="1800" dirty="0" err="1">
                <a:latin typeface="Tenorite" pitchFamily="2" charset="0"/>
              </a:rPr>
              <a:t>train</a:t>
            </a:r>
            <a:r>
              <a:rPr lang="nb-NO" sz="1800" dirty="0">
                <a:latin typeface="Tenorite" pitchFamily="2" charset="0"/>
              </a:rPr>
              <a:t> from Oslo International </a:t>
            </a:r>
            <a:br>
              <a:rPr lang="nb-NO" sz="1800" dirty="0">
                <a:latin typeface="Tenorite" pitchFamily="2" charset="0"/>
              </a:rPr>
            </a:br>
            <a:r>
              <a:rPr lang="nb-NO" sz="1800" dirty="0">
                <a:latin typeface="Tenorite" pitchFamily="2" charset="0"/>
              </a:rPr>
              <a:t>Airport and 10 </a:t>
            </a:r>
            <a:r>
              <a:rPr lang="nb-NO" sz="1800" dirty="0" err="1">
                <a:latin typeface="Tenorite" pitchFamily="2" charset="0"/>
              </a:rPr>
              <a:t>minutes</a:t>
            </a:r>
            <a:r>
              <a:rPr lang="nb-NO" sz="1800" dirty="0">
                <a:latin typeface="Tenorite" pitchFamily="2" charset="0"/>
              </a:rPr>
              <a:t> from Oslo Central Station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800" dirty="0">
                <a:latin typeface="Tenorite" pitchFamily="2" charset="0"/>
              </a:rPr>
              <a:t>5 </a:t>
            </a:r>
            <a:r>
              <a:rPr lang="nb-NO" sz="1800" dirty="0" err="1">
                <a:latin typeface="Tenorite" pitchFamily="2" charset="0"/>
              </a:rPr>
              <a:t>minutes</a:t>
            </a:r>
            <a:r>
              <a:rPr lang="nb-NO" sz="1800" dirty="0">
                <a:latin typeface="Tenorite" pitchFamily="2" charset="0"/>
              </a:rPr>
              <a:t> </a:t>
            </a:r>
            <a:r>
              <a:rPr lang="nb-NO" sz="1800" dirty="0" err="1">
                <a:latin typeface="Tenorite" pitchFamily="2" charset="0"/>
              </a:rPr>
              <a:t>walking</a:t>
            </a:r>
            <a:r>
              <a:rPr lang="nb-NO" sz="1800" dirty="0">
                <a:latin typeface="Tenorite" pitchFamily="2" charset="0"/>
              </a:rPr>
              <a:t> </a:t>
            </a:r>
            <a:r>
              <a:rPr lang="nb-NO" sz="1800" dirty="0" err="1">
                <a:latin typeface="Tenorite" pitchFamily="2" charset="0"/>
              </a:rPr>
              <a:t>distance</a:t>
            </a:r>
            <a:r>
              <a:rPr lang="nb-NO" sz="1800" dirty="0">
                <a:latin typeface="Tenorite" pitchFamily="2" charset="0"/>
              </a:rPr>
              <a:t> from </a:t>
            </a:r>
            <a:r>
              <a:rPr lang="nb-NO" sz="1800" dirty="0" err="1">
                <a:latin typeface="Tenorite" pitchFamily="2" charset="0"/>
              </a:rPr>
              <a:t>train</a:t>
            </a:r>
            <a:r>
              <a:rPr lang="nb-NO" sz="1800" dirty="0">
                <a:latin typeface="Tenorite" pitchFamily="2" charset="0"/>
              </a:rPr>
              <a:t> </a:t>
            </a:r>
            <a:r>
              <a:rPr lang="nb-NO" sz="1800" dirty="0" err="1">
                <a:latin typeface="Tenorite" pitchFamily="2" charset="0"/>
              </a:rPr>
              <a:t>station</a:t>
            </a:r>
            <a:endParaRPr lang="nb-NO" sz="1800" dirty="0">
              <a:latin typeface="Tenorite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>
                <a:latin typeface="Tenorite" pitchFamily="2" charset="0"/>
              </a:rPr>
              <a:t>40.000 </a:t>
            </a:r>
            <a:r>
              <a:rPr lang="nb-NO" sz="1800" dirty="0" err="1">
                <a:latin typeface="Tenorite" pitchFamily="2" charset="0"/>
              </a:rPr>
              <a:t>sqm</a:t>
            </a:r>
            <a:r>
              <a:rPr lang="nb-NO" sz="1800" dirty="0">
                <a:latin typeface="Tenorite" pitchFamily="2" charset="0"/>
              </a:rPr>
              <a:t> of </a:t>
            </a:r>
            <a:r>
              <a:rPr lang="nb-NO" sz="1800" dirty="0" err="1">
                <a:latin typeface="Tenorite" pitchFamily="2" charset="0"/>
              </a:rPr>
              <a:t>exhibition</a:t>
            </a:r>
            <a:r>
              <a:rPr lang="nb-NO" sz="1800" dirty="0">
                <a:latin typeface="Tenorite" pitchFamily="2" charset="0"/>
              </a:rPr>
              <a:t> and </a:t>
            </a:r>
            <a:r>
              <a:rPr lang="nb-NO" sz="1800" dirty="0" err="1">
                <a:latin typeface="Tenorite" pitchFamily="2" charset="0"/>
              </a:rPr>
              <a:t>conference</a:t>
            </a:r>
            <a:r>
              <a:rPr lang="nb-NO" dirty="0">
                <a:latin typeface="Tenorite" pitchFamily="2" charset="0"/>
              </a:rPr>
              <a:t> </a:t>
            </a:r>
            <a:r>
              <a:rPr lang="nb-NO" sz="1800" dirty="0" err="1">
                <a:latin typeface="Tenorite" pitchFamily="2" charset="0"/>
              </a:rPr>
              <a:t>space</a:t>
            </a:r>
            <a:r>
              <a:rPr lang="nb-NO" sz="1800" dirty="0">
                <a:latin typeface="Tenorite" pitchFamily="2" charset="0"/>
              </a:rPr>
              <a:t>, </a:t>
            </a:r>
            <a:br>
              <a:rPr lang="nb-NO" sz="1800" dirty="0">
                <a:latin typeface="Tenorite" pitchFamily="2" charset="0"/>
              </a:rPr>
            </a:br>
            <a:r>
              <a:rPr lang="nb-NO" sz="1800" dirty="0">
                <a:latin typeface="Tenorite" pitchFamily="2" charset="0"/>
              </a:rPr>
              <a:t>up to 55 </a:t>
            </a:r>
            <a:r>
              <a:rPr lang="nb-NO" sz="1800" dirty="0" err="1">
                <a:latin typeface="Tenorite" pitchFamily="2" charset="0"/>
              </a:rPr>
              <a:t>meeting</a:t>
            </a:r>
            <a:r>
              <a:rPr lang="nb-NO" sz="1800" dirty="0">
                <a:latin typeface="Tenorite" pitchFamily="2" charset="0"/>
              </a:rPr>
              <a:t> </a:t>
            </a:r>
            <a:r>
              <a:rPr lang="nb-NO" sz="1800" dirty="0" err="1">
                <a:latin typeface="Tenorite" pitchFamily="2" charset="0"/>
              </a:rPr>
              <a:t>rooms</a:t>
            </a:r>
            <a:r>
              <a:rPr lang="nb-NO" sz="1800" dirty="0">
                <a:latin typeface="Tenorite" pitchFamily="2" charset="0"/>
              </a:rPr>
              <a:t>, up to 6.000 in </a:t>
            </a:r>
            <a:r>
              <a:rPr lang="nb-NO" sz="1800" dirty="0" err="1">
                <a:latin typeface="Tenorite" pitchFamily="2" charset="0"/>
              </a:rPr>
              <a:t>plenary</a:t>
            </a:r>
            <a:endParaRPr lang="nb-NO" sz="1800" dirty="0">
              <a:latin typeface="Tenorite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800" dirty="0">
                <a:latin typeface="Tenorite" pitchFamily="2" charset="0"/>
              </a:rPr>
              <a:t>550 </a:t>
            </a:r>
            <a:r>
              <a:rPr lang="nb-NO" sz="1800" dirty="0" err="1">
                <a:latin typeface="Tenorite" pitchFamily="2" charset="0"/>
              </a:rPr>
              <a:t>onsite</a:t>
            </a:r>
            <a:r>
              <a:rPr lang="nb-NO" sz="1800" dirty="0">
                <a:latin typeface="Tenorite" pitchFamily="2" charset="0"/>
              </a:rPr>
              <a:t> </a:t>
            </a:r>
            <a:r>
              <a:rPr lang="nb-NO" sz="1800" dirty="0" err="1">
                <a:latin typeface="Tenorite" pitchFamily="2" charset="0"/>
              </a:rPr>
              <a:t>hotel</a:t>
            </a:r>
            <a:r>
              <a:rPr lang="nb-NO" sz="1800" dirty="0">
                <a:latin typeface="Tenorite" pitchFamily="2" charset="0"/>
              </a:rPr>
              <a:t> </a:t>
            </a:r>
            <a:r>
              <a:rPr lang="nb-NO" sz="1800" dirty="0" err="1">
                <a:latin typeface="Tenorite" pitchFamily="2" charset="0"/>
              </a:rPr>
              <a:t>rooms</a:t>
            </a:r>
            <a:endParaRPr lang="nb-NO" sz="1800" dirty="0">
              <a:latin typeface="Tenorite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800" dirty="0" err="1">
                <a:latin typeface="Tenorite" pitchFamily="2" charset="0"/>
              </a:rPr>
              <a:t>Free</a:t>
            </a:r>
            <a:r>
              <a:rPr lang="nb-NO" sz="1800" dirty="0">
                <a:latin typeface="Tenorite" pitchFamily="2" charset="0"/>
              </a:rPr>
              <a:t> </a:t>
            </a:r>
            <a:r>
              <a:rPr lang="nb-NO" sz="1800" dirty="0" err="1">
                <a:latin typeface="Tenorite" pitchFamily="2" charset="0"/>
              </a:rPr>
              <a:t>high</a:t>
            </a:r>
            <a:r>
              <a:rPr lang="nb-NO" sz="1800" dirty="0">
                <a:latin typeface="Tenorite" pitchFamily="2" charset="0"/>
              </a:rPr>
              <a:t>-speed </a:t>
            </a:r>
            <a:r>
              <a:rPr lang="nb-NO" sz="1800" dirty="0" err="1">
                <a:latin typeface="Tenorite" pitchFamily="2" charset="0"/>
              </a:rPr>
              <a:t>wi-fi</a:t>
            </a:r>
            <a:endParaRPr lang="nb-NO" sz="1800" dirty="0">
              <a:latin typeface="Tenorite" pitchFamily="2" charset="0"/>
            </a:endParaRPr>
          </a:p>
          <a:p>
            <a:pPr>
              <a:lnSpc>
                <a:spcPct val="150000"/>
              </a:lnSpc>
            </a:pPr>
            <a:r>
              <a:rPr lang="nb-NO" sz="1800" dirty="0">
                <a:latin typeface="Tenorite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>
                <a:latin typeface="Tenorite" pitchFamily="2" charset="0"/>
              </a:rPr>
              <a:t>Full service </a:t>
            </a:r>
            <a:r>
              <a:rPr lang="nb-NO" dirty="0" err="1">
                <a:latin typeface="Tenorite" pitchFamily="2" charset="0"/>
              </a:rPr>
              <a:t>venue</a:t>
            </a:r>
            <a:r>
              <a:rPr lang="nb-NO" sz="1800" dirty="0">
                <a:latin typeface="Tenorite" pitchFamily="2" charset="0"/>
              </a:rPr>
              <a:t>, </a:t>
            </a:r>
            <a:r>
              <a:rPr lang="nb-NO" sz="1800" dirty="0" err="1">
                <a:latin typeface="Tenorite" pitchFamily="2" charset="0"/>
              </a:rPr>
              <a:t>supplying</a:t>
            </a:r>
            <a:r>
              <a:rPr lang="nb-NO" sz="1800" dirty="0">
                <a:latin typeface="Tenorite" pitchFamily="2" charset="0"/>
              </a:rPr>
              <a:t> </a:t>
            </a:r>
            <a:r>
              <a:rPr lang="nb-NO" sz="1800" dirty="0" err="1">
                <a:latin typeface="Tenorite" pitchFamily="2" charset="0"/>
              </a:rPr>
              <a:t>everything</a:t>
            </a:r>
            <a:r>
              <a:rPr lang="nb-NO" sz="1800" dirty="0">
                <a:latin typeface="Tenorite" pitchFamily="2" charset="0"/>
              </a:rPr>
              <a:t> </a:t>
            </a:r>
            <a:br>
              <a:rPr lang="nb-NO" sz="1800" dirty="0">
                <a:latin typeface="Tenorite" pitchFamily="2" charset="0"/>
              </a:rPr>
            </a:br>
            <a:r>
              <a:rPr lang="nb-NO" sz="1800" dirty="0">
                <a:latin typeface="Tenorite" pitchFamily="2" charset="0"/>
              </a:rPr>
              <a:t>for </a:t>
            </a:r>
            <a:r>
              <a:rPr lang="nb-NO" sz="1800" dirty="0" err="1">
                <a:latin typeface="Tenorite" pitchFamily="2" charset="0"/>
              </a:rPr>
              <a:t>conferences</a:t>
            </a:r>
            <a:r>
              <a:rPr lang="nb-NO" sz="1800" dirty="0">
                <a:latin typeface="Tenorite" pitchFamily="2" charset="0"/>
              </a:rPr>
              <a:t> and </a:t>
            </a:r>
            <a:r>
              <a:rPr lang="nb-NO" sz="1800" dirty="0" err="1">
                <a:latin typeface="Tenorite" pitchFamily="2" charset="0"/>
              </a:rPr>
              <a:t>exhibitions</a:t>
            </a:r>
            <a:endParaRPr lang="nb-NO" sz="1800" dirty="0">
              <a:latin typeface="Tenorite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800" dirty="0">
                <a:latin typeface="Tenorite" pitchFamily="2" charset="0"/>
              </a:rPr>
              <a:t>English </a:t>
            </a:r>
            <a:r>
              <a:rPr lang="nb-NO" sz="1800" dirty="0" err="1">
                <a:latin typeface="Tenorite" pitchFamily="2" charset="0"/>
              </a:rPr>
              <a:t>speaking</a:t>
            </a:r>
            <a:r>
              <a:rPr lang="nb-NO" sz="1800" dirty="0">
                <a:latin typeface="Tenorite" pitchFamily="2" charset="0"/>
              </a:rPr>
              <a:t> </a:t>
            </a:r>
            <a:r>
              <a:rPr lang="nb-NO" sz="1800" dirty="0" err="1">
                <a:latin typeface="Tenorite" pitchFamily="2" charset="0"/>
              </a:rPr>
              <a:t>project</a:t>
            </a:r>
            <a:r>
              <a:rPr lang="nb-NO" sz="1800" dirty="0">
                <a:latin typeface="Tenorite" pitchFamily="2" charset="0"/>
              </a:rPr>
              <a:t> team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800" dirty="0" err="1">
                <a:latin typeface="Tenorite" pitchFamily="2" charset="0"/>
              </a:rPr>
              <a:t>Parking</a:t>
            </a:r>
            <a:r>
              <a:rPr lang="nb-NO" sz="1800" dirty="0">
                <a:latin typeface="Tenorite" pitchFamily="2" charset="0"/>
              </a:rPr>
              <a:t> </a:t>
            </a:r>
            <a:r>
              <a:rPr lang="nb-NO" sz="1800" dirty="0" err="1">
                <a:latin typeface="Tenorite" pitchFamily="2" charset="0"/>
              </a:rPr>
              <a:t>facilities</a:t>
            </a:r>
            <a:r>
              <a:rPr lang="nb-NO" sz="1800" dirty="0">
                <a:latin typeface="Tenorite" pitchFamily="2" charset="0"/>
              </a:rPr>
              <a:t> for 2.000 </a:t>
            </a:r>
            <a:r>
              <a:rPr lang="nb-NO" sz="1800" dirty="0" err="1">
                <a:latin typeface="Tenorite" pitchFamily="2" charset="0"/>
              </a:rPr>
              <a:t>cars</a:t>
            </a:r>
            <a:endParaRPr lang="nb-NO" sz="1800" dirty="0">
              <a:latin typeface="Tenorite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 err="1">
                <a:latin typeface="Tenorite" pitchFamily="2" charset="0"/>
              </a:rPr>
              <a:t>Excellent</a:t>
            </a:r>
            <a:r>
              <a:rPr lang="nb-NO" dirty="0">
                <a:latin typeface="Tenorite" pitchFamily="2" charset="0"/>
              </a:rPr>
              <a:t> </a:t>
            </a:r>
            <a:r>
              <a:rPr lang="nb-NO" dirty="0" err="1">
                <a:latin typeface="Tenorite" pitchFamily="2" charset="0"/>
              </a:rPr>
              <a:t>r</a:t>
            </a:r>
            <a:r>
              <a:rPr lang="nb-NO" sz="1800" dirty="0" err="1">
                <a:latin typeface="Tenorite" pitchFamily="2" charset="0"/>
              </a:rPr>
              <a:t>eferences</a:t>
            </a:r>
            <a:r>
              <a:rPr lang="nb-NO" sz="1800" dirty="0">
                <a:latin typeface="Tenorite" pitchFamily="2" charset="0"/>
              </a:rPr>
              <a:t> from </a:t>
            </a:r>
            <a:r>
              <a:rPr lang="nb-NO" sz="1800" dirty="0" err="1">
                <a:latin typeface="Tenorite" pitchFamily="2" charset="0"/>
              </a:rPr>
              <a:t>international</a:t>
            </a:r>
            <a:r>
              <a:rPr lang="nb-NO" sz="1800" dirty="0">
                <a:latin typeface="Tenorite" pitchFamily="2" charset="0"/>
              </a:rPr>
              <a:t> </a:t>
            </a:r>
            <a:r>
              <a:rPr lang="nb-NO" sz="1800" dirty="0" err="1">
                <a:latin typeface="Tenorite" pitchFamily="2" charset="0"/>
              </a:rPr>
              <a:t>congresses</a:t>
            </a:r>
            <a:endParaRPr lang="nb-NO" sz="1800" dirty="0">
              <a:latin typeface="Tenorite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>
                <a:latin typeface="Tenorite" pitchFamily="2" charset="0"/>
              </a:rPr>
              <a:t>Solid </a:t>
            </a:r>
            <a:r>
              <a:rPr lang="nb-NO" dirty="0" err="1">
                <a:latin typeface="Tenorite" pitchFamily="2" charset="0"/>
              </a:rPr>
              <a:t>sustainability</a:t>
            </a:r>
            <a:r>
              <a:rPr lang="nb-NO" dirty="0">
                <a:latin typeface="Tenorite" pitchFamily="2" charset="0"/>
              </a:rPr>
              <a:t> program</a:t>
            </a:r>
            <a:endParaRPr lang="nb-NO" sz="1800" dirty="0">
              <a:latin typeface="Tenorite" pitchFamily="2" charset="0"/>
            </a:endParaRPr>
          </a:p>
          <a:p>
            <a:endParaRPr lang="nb-NO" sz="1800" dirty="0">
              <a:latin typeface="Tenorite" pitchFamily="2" charset="0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F0B207E-D95A-1017-F256-E85E8D2C2D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5470" y="1552588"/>
            <a:ext cx="1592777" cy="159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10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E72E7208-43DA-894A-BBB1-FCD477898D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481" y="284589"/>
            <a:ext cx="1212341" cy="543129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0D9DCFBD-B894-6C7C-9C78-B520AD883881}"/>
              </a:ext>
            </a:extLst>
          </p:cNvPr>
          <p:cNvSpPr txBox="1"/>
          <p:nvPr/>
        </p:nvSpPr>
        <p:spPr>
          <a:xfrm>
            <a:off x="762114" y="2253137"/>
            <a:ext cx="5024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rgbClr val="30A057"/>
                </a:solidFill>
                <a:latin typeface="Tenorite" pitchFamily="2" charset="0"/>
              </a:rPr>
              <a:t>NOVA Spektrum </a:t>
            </a:r>
            <a:r>
              <a:rPr lang="nb-NO" sz="2400" dirty="0" err="1">
                <a:solidFill>
                  <a:srgbClr val="30A057"/>
                </a:solidFill>
                <a:latin typeface="Tenorite" pitchFamily="2" charset="0"/>
              </a:rPr>
              <a:t>with</a:t>
            </a:r>
            <a:r>
              <a:rPr lang="nb-NO" sz="2400" dirty="0">
                <a:solidFill>
                  <a:srgbClr val="30A057"/>
                </a:solidFill>
                <a:latin typeface="Tenorite" pitchFamily="2" charset="0"/>
              </a:rPr>
              <a:t> partners offers all </a:t>
            </a:r>
            <a:r>
              <a:rPr lang="nb-NO" sz="2400" dirty="0" err="1">
                <a:solidFill>
                  <a:srgbClr val="30A057"/>
                </a:solidFill>
                <a:latin typeface="Tenorite" pitchFamily="2" charset="0"/>
              </a:rPr>
              <a:t>kinds</a:t>
            </a:r>
            <a:r>
              <a:rPr lang="nb-NO" sz="2400" dirty="0">
                <a:solidFill>
                  <a:srgbClr val="30A057"/>
                </a:solidFill>
                <a:latin typeface="Tenorite" pitchFamily="2" charset="0"/>
              </a:rPr>
              <a:t> of services for </a:t>
            </a:r>
            <a:r>
              <a:rPr lang="nb-NO" sz="2400" dirty="0" err="1">
                <a:solidFill>
                  <a:srgbClr val="30A057"/>
                </a:solidFill>
                <a:latin typeface="Tenorite" pitchFamily="2" charset="0"/>
              </a:rPr>
              <a:t>your</a:t>
            </a:r>
            <a:r>
              <a:rPr lang="nb-NO" sz="2400" dirty="0">
                <a:solidFill>
                  <a:srgbClr val="30A057"/>
                </a:solidFill>
                <a:latin typeface="Tenorite" pitchFamily="2" charset="0"/>
              </a:rPr>
              <a:t> </a:t>
            </a:r>
            <a:r>
              <a:rPr lang="nb-NO" sz="2400" dirty="0" err="1">
                <a:solidFill>
                  <a:srgbClr val="30A057"/>
                </a:solidFill>
                <a:latin typeface="Tenorite" pitchFamily="2" charset="0"/>
              </a:rPr>
              <a:t>event</a:t>
            </a:r>
            <a:endParaRPr lang="nb-NO" sz="2400" dirty="0">
              <a:solidFill>
                <a:srgbClr val="30A057"/>
              </a:solidFill>
              <a:latin typeface="Tenorite" pitchFamily="2" charset="0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A0FA6A0-538D-978B-2A4C-27BF6E913C89}"/>
              </a:ext>
            </a:extLst>
          </p:cNvPr>
          <p:cNvSpPr txBox="1"/>
          <p:nvPr/>
        </p:nvSpPr>
        <p:spPr>
          <a:xfrm>
            <a:off x="762227" y="1683531"/>
            <a:ext cx="1142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Tenorite" pitchFamily="2" charset="0"/>
              </a:rPr>
              <a:t>SERVICES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E45ED7D3-8B62-A1B9-7BD7-4872F7C13C6E}"/>
              </a:ext>
            </a:extLst>
          </p:cNvPr>
          <p:cNvSpPr txBox="1"/>
          <p:nvPr/>
        </p:nvSpPr>
        <p:spPr>
          <a:xfrm>
            <a:off x="876925" y="3492708"/>
            <a:ext cx="10380688" cy="230832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 err="1">
                <a:latin typeface="Tenorite" pitchFamily="2" charset="0"/>
              </a:rPr>
              <a:t>Certified</a:t>
            </a:r>
            <a:r>
              <a:rPr lang="nb-NO" sz="1800" dirty="0">
                <a:latin typeface="Tenorite" pitchFamily="2" charset="0"/>
              </a:rPr>
              <a:t> </a:t>
            </a:r>
            <a:r>
              <a:rPr lang="nb-NO" sz="1800" dirty="0" err="1">
                <a:latin typeface="Tenorite" pitchFamily="2" charset="0"/>
              </a:rPr>
              <a:t>PCOs</a:t>
            </a:r>
            <a:endParaRPr lang="nb-NO" sz="1800" dirty="0">
              <a:latin typeface="Tenorite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>
                <a:latin typeface="Tenorite" pitchFamily="2" charset="0"/>
              </a:rPr>
              <a:t>AV &amp;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 err="1">
                <a:latin typeface="Tenorite" pitchFamily="2" charset="0"/>
              </a:rPr>
              <a:t>Free</a:t>
            </a:r>
            <a:r>
              <a:rPr lang="nb-NO" sz="1800" dirty="0">
                <a:latin typeface="Tenorite" pitchFamily="2" charset="0"/>
              </a:rPr>
              <a:t> </a:t>
            </a:r>
            <a:r>
              <a:rPr lang="nb-NO" sz="1800" dirty="0" err="1">
                <a:latin typeface="Tenorite" pitchFamily="2" charset="0"/>
              </a:rPr>
              <a:t>high</a:t>
            </a:r>
            <a:r>
              <a:rPr lang="nb-NO" sz="1800" dirty="0">
                <a:latin typeface="Tenorite" pitchFamily="2" charset="0"/>
              </a:rPr>
              <a:t> speed </a:t>
            </a:r>
            <a:r>
              <a:rPr lang="nb-NO" sz="1800" dirty="0" err="1">
                <a:latin typeface="Tenorite" pitchFamily="2" charset="0"/>
              </a:rPr>
              <a:t>wi-fi</a:t>
            </a:r>
            <a:endParaRPr lang="nb-NO" sz="1800" dirty="0">
              <a:latin typeface="Tenorite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>
                <a:latin typeface="Tenorite" pitchFamily="2" charset="0"/>
              </a:rPr>
              <a:t>Food &amp; </a:t>
            </a:r>
            <a:r>
              <a:rPr lang="nb-NO" sz="1800" dirty="0" err="1">
                <a:latin typeface="Tenorite" pitchFamily="2" charset="0"/>
              </a:rPr>
              <a:t>Beverage</a:t>
            </a:r>
            <a:r>
              <a:rPr lang="nb-NO" sz="1800" dirty="0">
                <a:latin typeface="Tenorite" pitchFamily="2" charset="0"/>
              </a:rPr>
              <a:t> </a:t>
            </a:r>
            <a:r>
              <a:rPr lang="nb-NO" sz="1800" dirty="0" err="1">
                <a:latin typeface="Tenorite" pitchFamily="2" charset="0"/>
              </a:rPr>
              <a:t>with</a:t>
            </a:r>
            <a:r>
              <a:rPr lang="nb-NO" sz="1800" dirty="0">
                <a:latin typeface="Tenorite" pitchFamily="2" charset="0"/>
              </a:rPr>
              <a:t> </a:t>
            </a:r>
            <a:r>
              <a:rPr lang="nb-NO" sz="1800" dirty="0" err="1">
                <a:latin typeface="Tenorite" pitchFamily="2" charset="0"/>
              </a:rPr>
              <a:t>individually</a:t>
            </a:r>
            <a:r>
              <a:rPr lang="nb-NO" sz="1800" dirty="0">
                <a:latin typeface="Tenorite" pitchFamily="2" charset="0"/>
              </a:rPr>
              <a:t> </a:t>
            </a:r>
            <a:br>
              <a:rPr lang="nb-NO" sz="1800" dirty="0">
                <a:latin typeface="Tenorite" pitchFamily="2" charset="0"/>
              </a:rPr>
            </a:br>
            <a:r>
              <a:rPr lang="nb-NO" sz="1800" dirty="0" err="1">
                <a:latin typeface="Tenorite" pitchFamily="2" charset="0"/>
              </a:rPr>
              <a:t>designed</a:t>
            </a:r>
            <a:r>
              <a:rPr lang="nb-NO" sz="1800" dirty="0">
                <a:latin typeface="Tenorite" pitchFamily="2" charset="0"/>
              </a:rPr>
              <a:t> </a:t>
            </a:r>
            <a:r>
              <a:rPr lang="nb-NO" sz="1800" dirty="0" err="1">
                <a:latin typeface="Tenorite" pitchFamily="2" charset="0"/>
              </a:rPr>
              <a:t>menues</a:t>
            </a:r>
            <a:endParaRPr lang="nb-NO" sz="1800" dirty="0">
              <a:latin typeface="Tenorite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>
                <a:latin typeface="Tenorite" pitchFamily="2" charset="0"/>
              </a:rPr>
              <a:t>Hosts and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 err="1">
                <a:latin typeface="Tenorite" pitchFamily="2" charset="0"/>
              </a:rPr>
              <a:t>Exhibitor</a:t>
            </a:r>
            <a:r>
              <a:rPr lang="nb-NO" sz="1800" dirty="0">
                <a:latin typeface="Tenorite" pitchFamily="2" charset="0"/>
              </a:rPr>
              <a:t> stand design and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>
                <a:latin typeface="Tenorite" pitchFamily="2" charset="0"/>
              </a:rPr>
              <a:t>Thon Hotel Arena and Scandic Hotel, 550 </a:t>
            </a:r>
            <a:r>
              <a:rPr lang="nb-NO" sz="1800" dirty="0" err="1">
                <a:latin typeface="Tenorite" pitchFamily="2" charset="0"/>
              </a:rPr>
              <a:t>rooms</a:t>
            </a:r>
            <a:endParaRPr lang="nb-NO" sz="1800" dirty="0">
              <a:latin typeface="Tenorite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latin typeface="Tenorite" pitchFamily="2" charset="0"/>
            </a:endParaRPr>
          </a:p>
          <a:p>
            <a:r>
              <a:rPr lang="nb-NO" sz="1800" dirty="0">
                <a:latin typeface="Tenorite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 err="1">
                <a:latin typeface="Tenorite" pitchFamily="2" charset="0"/>
              </a:rPr>
              <a:t>Electricity</a:t>
            </a:r>
            <a:r>
              <a:rPr lang="nb-NO" sz="1800" dirty="0">
                <a:latin typeface="Tenorite" pitchFamily="2" charset="0"/>
              </a:rPr>
              <a:t> </a:t>
            </a:r>
            <a:r>
              <a:rPr lang="nb-NO" sz="1800" dirty="0" err="1">
                <a:latin typeface="Tenorite" pitchFamily="2" charset="0"/>
              </a:rPr>
              <a:t>works</a:t>
            </a:r>
            <a:endParaRPr lang="nb-NO" dirty="0">
              <a:latin typeface="Tenorite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Tenorite" pitchFamily="2" charset="0"/>
              </a:rPr>
              <a:t>S</a:t>
            </a:r>
            <a:r>
              <a:rPr lang="nb-NO" sz="1800" dirty="0">
                <a:latin typeface="Tenorite" pitchFamily="2" charset="0"/>
              </a:rPr>
              <a:t>ecurity </a:t>
            </a:r>
            <a:r>
              <a:rPr lang="nb-NO" sz="1800" dirty="0" err="1">
                <a:latin typeface="Tenorite" pitchFamily="2" charset="0"/>
              </a:rPr>
              <a:t>with</a:t>
            </a:r>
            <a:r>
              <a:rPr lang="nb-NO" sz="1800" dirty="0">
                <a:latin typeface="Tenorite" pitchFamily="2" charset="0"/>
              </a:rPr>
              <a:t> first-</a:t>
            </a:r>
            <a:r>
              <a:rPr lang="nb-NO" sz="1800" dirty="0" err="1">
                <a:latin typeface="Tenorite" pitchFamily="2" charset="0"/>
              </a:rPr>
              <a:t>aid</a:t>
            </a:r>
            <a:r>
              <a:rPr lang="nb-NO" sz="1800" dirty="0">
                <a:latin typeface="Tenorite" pitchFamily="2" charset="0"/>
              </a:rPr>
              <a:t> </a:t>
            </a:r>
            <a:r>
              <a:rPr lang="nb-NO" sz="1800" dirty="0" err="1">
                <a:latin typeface="Tenorite" pitchFamily="2" charset="0"/>
              </a:rPr>
              <a:t>competence</a:t>
            </a:r>
            <a:endParaRPr lang="nb-NO" dirty="0">
              <a:latin typeface="Tenorite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 err="1">
                <a:latin typeface="Tenorite" pitchFamily="2" charset="0"/>
              </a:rPr>
              <a:t>Alcohol</a:t>
            </a:r>
            <a:r>
              <a:rPr lang="nb-NO" sz="1800" dirty="0">
                <a:latin typeface="Tenorite" pitchFamily="2" charset="0"/>
              </a:rPr>
              <a:t> servings </a:t>
            </a:r>
            <a:r>
              <a:rPr lang="nb-NO" sz="1800" dirty="0" err="1">
                <a:latin typeface="Tenorite" pitchFamily="2" charset="0"/>
              </a:rPr>
              <a:t>exclusively</a:t>
            </a:r>
            <a:r>
              <a:rPr lang="nb-NO" sz="1800" dirty="0">
                <a:latin typeface="Tenorite" pitchFamily="2" charset="0"/>
              </a:rPr>
              <a:t> </a:t>
            </a:r>
            <a:r>
              <a:rPr lang="nb-NO" sz="1800" dirty="0" err="1">
                <a:latin typeface="Tenorite" pitchFamily="2" charset="0"/>
              </a:rPr>
              <a:t>serviced</a:t>
            </a:r>
            <a:endParaRPr lang="nb-NO" dirty="0">
              <a:latin typeface="Tenorite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dirty="0">
              <a:latin typeface="Tenorite" pitchFamily="2" charset="0"/>
            </a:endParaRPr>
          </a:p>
          <a:p>
            <a:r>
              <a:rPr lang="nb-NO" sz="1400" i="1" dirty="0" err="1">
                <a:latin typeface="Tenorite" pitchFamily="2" charset="0"/>
              </a:rPr>
              <a:t>Please</a:t>
            </a:r>
            <a:r>
              <a:rPr lang="nb-NO" sz="1400" i="1" dirty="0">
                <a:latin typeface="Tenorite" pitchFamily="2" charset="0"/>
              </a:rPr>
              <a:t> </a:t>
            </a:r>
            <a:r>
              <a:rPr lang="nb-NO" sz="1400" i="1" dirty="0" err="1">
                <a:latin typeface="Tenorite" pitchFamily="2" charset="0"/>
              </a:rPr>
              <a:t>find</a:t>
            </a:r>
            <a:r>
              <a:rPr lang="nb-NO" sz="1400" i="1" dirty="0">
                <a:latin typeface="Tenorite" pitchFamily="2" charset="0"/>
              </a:rPr>
              <a:t> all </a:t>
            </a:r>
            <a:r>
              <a:rPr lang="nb-NO" sz="1400" i="1" dirty="0" err="1">
                <a:latin typeface="Tenorite" pitchFamily="2" charset="0"/>
              </a:rPr>
              <a:t>our</a:t>
            </a:r>
            <a:r>
              <a:rPr lang="nb-NO" sz="1400" i="1" dirty="0">
                <a:latin typeface="Tenorite" pitchFamily="2" charset="0"/>
              </a:rPr>
              <a:t> services in </a:t>
            </a:r>
            <a:r>
              <a:rPr lang="nb-NO" sz="1400" i="1" dirty="0" err="1">
                <a:latin typeface="Tenorite" pitchFamily="2" charset="0"/>
              </a:rPr>
              <a:t>our</a:t>
            </a:r>
            <a:r>
              <a:rPr lang="nb-NO" sz="1400" i="1" dirty="0">
                <a:latin typeface="Tenorite" pitchFamily="2" charset="0"/>
              </a:rPr>
              <a:t> </a:t>
            </a:r>
            <a:r>
              <a:rPr lang="nb-NO" sz="1400" i="1" dirty="0" err="1">
                <a:latin typeface="Tenorite" pitchFamily="2" charset="0"/>
              </a:rPr>
              <a:t>product</a:t>
            </a:r>
            <a:r>
              <a:rPr lang="nb-NO" sz="1400" i="1" dirty="0">
                <a:latin typeface="Tenorite" pitchFamily="2" charset="0"/>
              </a:rPr>
              <a:t> </a:t>
            </a:r>
            <a:r>
              <a:rPr lang="nb-NO" sz="1400" i="1" dirty="0" err="1">
                <a:latin typeface="Tenorite" pitchFamily="2" charset="0"/>
              </a:rPr>
              <a:t>catalogue</a:t>
            </a:r>
            <a:r>
              <a:rPr lang="nb-NO" sz="1400" i="1" dirty="0">
                <a:latin typeface="Tenorite" pitchFamily="2" charset="0"/>
              </a:rPr>
              <a:t>.</a:t>
            </a:r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4B05D64-FD78-9879-CFBB-1DDE662F12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4531" y="1552588"/>
            <a:ext cx="1654656" cy="165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28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Egendefinert 1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ype xmlns="77ffb943-469e-4a9d-b76a-2bd353558717" xsi:nil="true"/>
    <ContactPersonCompanyID xmlns="77ffb943-469e-4a9d-b76a-2bd353558717" xsi:nil="true"/>
    <DocLink xmlns="77ffb943-469e-4a9d-b76a-2bd353558717" xsi:nil="true"/>
    <SiteNo xmlns="77ffb943-469e-4a9d-b76a-2bd353558717" xsi:nil="true"/>
    <Direction xmlns="77ffb943-469e-4a9d-b76a-2bd353558717" xsi:nil="true"/>
    <ConversationIndex xmlns="77ffb943-469e-4a9d-b76a-2bd353558717" xsi:nil="true"/>
    <EmailPreview xmlns="77ffb943-469e-4a9d-b76a-2bd353558717" xsi:nil="true"/>
    <DocumentDescription xmlns="77ffb943-469e-4a9d-b76a-2bd353558717" xsi:nil="true"/>
    <ConversationTopic xmlns="77ffb943-469e-4a9d-b76a-2bd353558717" xsi:nil="true"/>
    <MailDate xmlns="77ffb943-469e-4a9d-b76a-2bd353558717" xsi:nil="true"/>
    <ContactPerson xmlns="77ffb943-469e-4a9d-b76a-2bd353558717" xsi:nil="true"/>
    <ContactPersonID xmlns="77ffb943-469e-4a9d-b76a-2bd353558717" xsi:nil="true"/>
    <ContactPersonCompany xmlns="77ffb943-469e-4a9d-b76a-2bd353558717" xsi:nil="true"/>
    <ConversationID xmlns="77ffb943-469e-4a9d-b76a-2bd353558717" xsi:nil="true"/>
    <ParentFolderElements xmlns="f979f62d-813b-443b-a223-ff5d1a2314f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elskapsdokument" ma:contentTypeID="0x0101002527843CAF35F64CA9111A8B5670975A00F268A468B6677446A2D8622944D38067" ma:contentTypeVersion="17" ma:contentTypeDescription="Opprett et nytt dokument." ma:contentTypeScope="" ma:versionID="991cdc24ae4e3d8a9ccf8caa5990bfdd">
  <xsd:schema xmlns:xsd="http://www.w3.org/2001/XMLSchema" xmlns:xs="http://www.w3.org/2001/XMLSchema" xmlns:p="http://schemas.microsoft.com/office/2006/metadata/properties" xmlns:ns2="77ffb943-469e-4a9d-b76a-2bd353558717" xmlns:ns3="f979f62d-813b-443b-a223-ff5d1a2314f0" xmlns:ns4="c52ebb52-96c3-423e-af59-c124497ec048" targetNamespace="http://schemas.microsoft.com/office/2006/metadata/properties" ma:root="true" ma:fieldsID="7636314a3269653cc8d0f0ffcbbdab7a" ns2:_="" ns3:_="" ns4:_="">
    <xsd:import namespace="77ffb943-469e-4a9d-b76a-2bd353558717"/>
    <xsd:import namespace="f979f62d-813b-443b-a223-ff5d1a2314f0"/>
    <xsd:import namespace="c52ebb52-96c3-423e-af59-c124497ec048"/>
    <xsd:element name="properties">
      <xsd:complexType>
        <xsd:sequence>
          <xsd:element name="documentManagement">
            <xsd:complexType>
              <xsd:all>
                <xsd:element ref="ns2:DocumentType" minOccurs="0"/>
                <xsd:element ref="ns2:ContactPerson" minOccurs="0"/>
                <xsd:element ref="ns2:ContactPersonCompany" minOccurs="0"/>
                <xsd:element ref="ns2:ContactPersonCompanyID" minOccurs="0"/>
                <xsd:element ref="ns2:ContactPersonID" minOccurs="0"/>
                <xsd:element ref="ns2:DocumentDescription" minOccurs="0"/>
                <xsd:element ref="ns2:MailDate" minOccurs="0"/>
                <xsd:element ref="ns2:Direction" minOccurs="0"/>
                <xsd:element ref="ns2:DocLink" minOccurs="0"/>
                <xsd:element ref="ns2:ConversationIndex" minOccurs="0"/>
                <xsd:element ref="ns2:ConversationID" minOccurs="0"/>
                <xsd:element ref="ns2:ConversationTopic" minOccurs="0"/>
                <xsd:element ref="ns2:SiteNo" minOccurs="0"/>
                <xsd:element ref="ns2:EmailPreview" minOccurs="0"/>
                <xsd:element ref="ns3:ParentFolderElement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ffb943-469e-4a9d-b76a-2bd353558717" elementFormDefault="qualified">
    <xsd:import namespace="http://schemas.microsoft.com/office/2006/documentManagement/types"/>
    <xsd:import namespace="http://schemas.microsoft.com/office/infopath/2007/PartnerControls"/>
    <xsd:element name="DocumentType" ma:index="8" nillable="true" ma:displayName="Dokumenttype" ma:internalName="DocumentType">
      <xsd:simpleType>
        <xsd:restriction base="dms:Choice">
          <xsd:enumeration value="E-post"/>
          <xsd:enumeration value="Dokument"/>
          <xsd:enumeration value="Regneark"/>
          <xsd:enumeration value="PDF"/>
          <xsd:enumeration value="Presentasjon"/>
          <xsd:enumeration value="Bilde"/>
          <xsd:enumeration value="Skjema"/>
          <xsd:enumeration value="Tegning"/>
        </xsd:restriction>
      </xsd:simpleType>
    </xsd:element>
    <xsd:element name="ContactPerson" ma:index="9" nillable="true" ma:displayName="Kontaktperson" ma:internalName="ContactPerson">
      <xsd:simpleType>
        <xsd:restriction base="dms:Text"/>
      </xsd:simpleType>
    </xsd:element>
    <xsd:element name="ContactPersonCompany" ma:index="10" nillable="true" ma:displayName="Kontaktperson selskap" ma:internalName="ContactPersonCompany">
      <xsd:simpleType>
        <xsd:restriction base="dms:Text"/>
      </xsd:simpleType>
    </xsd:element>
    <xsd:element name="ContactPersonCompanyID" ma:index="11" nillable="true" ma:displayName="Kontaktperson selskap ID" ma:internalName="ContactPersonCompanyID">
      <xsd:simpleType>
        <xsd:restriction base="dms:Text"/>
      </xsd:simpleType>
    </xsd:element>
    <xsd:element name="ContactPersonID" ma:index="12" nillable="true" ma:displayName="Kontaktperson ID" ma:internalName="ContactPersonID">
      <xsd:simpleType>
        <xsd:restriction base="dms:Text"/>
      </xsd:simpleType>
    </xsd:element>
    <xsd:element name="DocumentDescription" ma:index="13" nillable="true" ma:displayName="Dokumentbeskrivelse" ma:internalName="DocumentDescription">
      <xsd:simpleType>
        <xsd:restriction base="dms:Note"/>
      </xsd:simpleType>
    </xsd:element>
    <xsd:element name="MailDate" ma:index="14" nillable="true" ma:displayName="E-post dato" ma:format="DateTime" ma:internalName="MailDate">
      <xsd:simpleType>
        <xsd:restriction base="dms:DateTime"/>
      </xsd:simpleType>
    </xsd:element>
    <xsd:element name="Direction" ma:index="15" nillable="true" ma:displayName="E-postretning" ma:internalName="Direction">
      <xsd:simpleType>
        <xsd:restriction base="dms:Choice">
          <xsd:enumeration value="Inngående"/>
          <xsd:enumeration value="Utgående"/>
        </xsd:restriction>
      </xsd:simpleType>
    </xsd:element>
    <xsd:element name="DocLink" ma:index="16" nillable="true" ma:displayName="Dokumentlink" ma:internalName="DocLink">
      <xsd:simpleType>
        <xsd:restriction base="dms:Note"/>
      </xsd:simpleType>
    </xsd:element>
    <xsd:element name="ConversationIndex" ma:index="17" nillable="true" ma:displayName="ConversationIndex" ma:internalName="ConversationIndex">
      <xsd:simpleType>
        <xsd:restriction base="dms:Text"/>
      </xsd:simpleType>
    </xsd:element>
    <xsd:element name="ConversationID" ma:index="18" nillable="true" ma:displayName="Samtale" ma:internalName="ConversationID">
      <xsd:simpleType>
        <xsd:restriction base="dms:Text"/>
      </xsd:simpleType>
    </xsd:element>
    <xsd:element name="ConversationTopic" ma:index="19" nillable="true" ma:displayName="Samtale emne" ma:internalName="ConversationTopic">
      <xsd:simpleType>
        <xsd:restriction base="dms:Text"/>
      </xsd:simpleType>
    </xsd:element>
    <xsd:element name="SiteNo" ma:index="20" nillable="true" ma:displayName="Område Nr" ma:internalName="SiteNo">
      <xsd:simpleType>
        <xsd:restriction base="dms:Text"/>
      </xsd:simpleType>
    </xsd:element>
    <xsd:element name="EmailPreview" ma:index="21" nillable="true" ma:displayName="EmailPreview" ma:internalName="EmailPreview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79f62d-813b-443b-a223-ff5d1a2314f0" elementFormDefault="qualified">
    <xsd:import namespace="http://schemas.microsoft.com/office/2006/documentManagement/types"/>
    <xsd:import namespace="http://schemas.microsoft.com/office/infopath/2007/PartnerControls"/>
    <xsd:element name="ParentFolderElements" ma:index="22" nillable="true" ma:displayName="Mapperelasjoner" ma:list="{8bce52e8-3898-47b4-bd8f-fe84d968dcb4}" ma:internalName="ParentFolderElements" ma:showField="Title" ma:web="{c52ebb52-96c3-423e-af59-c124497ec048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5" nillable="true" ma:displayName="Tags" ma:internalName="MediaServiceAutoTags" ma:readOnly="true">
      <xsd:simpleType>
        <xsd:restriction base="dms:Text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2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3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2ebb52-96c3-423e-af59-c124497ec048" elementFormDefault="qualified">
    <xsd:import namespace="http://schemas.microsoft.com/office/2006/documentManagement/types"/>
    <xsd:import namespace="http://schemas.microsoft.com/office/infopath/2007/PartnerControls"/>
    <xsd:element name="SharedWithUsers" ma:index="3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53E7B3-1D23-4C0D-9A03-32D3A22F13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5F4F96-0B3E-4A62-8F5C-257842BEAEB8}">
  <ds:schemaRefs>
    <ds:schemaRef ds:uri="http://schemas.microsoft.com/office/2006/metadata/properties"/>
    <ds:schemaRef ds:uri="http://schemas.microsoft.com/office/infopath/2007/PartnerControls"/>
    <ds:schemaRef ds:uri="2e501b59-69d9-4fd0-8d53-efd3bb706077"/>
    <ds:schemaRef ds:uri="5a5215be-a362-4b0e-989f-680bfa8a4abb"/>
    <ds:schemaRef ds:uri="77ffb943-469e-4a9d-b76a-2bd353558717"/>
    <ds:schemaRef ds:uri="f979f62d-813b-443b-a223-ff5d1a2314f0"/>
  </ds:schemaRefs>
</ds:datastoreItem>
</file>

<file path=customXml/itemProps3.xml><?xml version="1.0" encoding="utf-8"?>
<ds:datastoreItem xmlns:ds="http://schemas.openxmlformats.org/officeDocument/2006/customXml" ds:itemID="{C7272DD0-222C-4764-BB70-B8234043A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ffb943-469e-4a9d-b76a-2bd353558717"/>
    <ds:schemaRef ds:uri="f979f62d-813b-443b-a223-ff5d1a2314f0"/>
    <ds:schemaRef ds:uri="c52ebb52-96c3-423e-af59-c124497ec0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17706</TotalTime>
  <Words>573</Words>
  <Application>Microsoft Macintosh PowerPoint</Application>
  <PresentationFormat>Widescreen</PresentationFormat>
  <Paragraphs>67</Paragraphs>
  <Slides>14</Slides>
  <Notes>0</Notes>
  <HiddenSlides>0</HiddenSlides>
  <MMClips>2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Gotham-Book</vt:lpstr>
      <vt:lpstr>Tenorite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Siv-Jeanette Larsen</dc:creator>
  <cp:lastModifiedBy>Siv-Jeanette Larsen</cp:lastModifiedBy>
  <cp:revision>105</cp:revision>
  <dcterms:created xsi:type="dcterms:W3CDTF">2021-11-04T12:32:51Z</dcterms:created>
  <dcterms:modified xsi:type="dcterms:W3CDTF">2024-02-01T09:53:02Z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0x01010062F2FF7CA729984F8FA45AB36B31241D</vt:lpwstr>
  </property>
</Properties>
</file>