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slide" Target="slides/slide17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5b517a5fd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5b517a5fd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5d6fb2fdf6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5d6fb2fdf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25d6fb2fdf6_0_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25d6fb2fdf6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d3104fa8fb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d3104fa8f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2d3104fa8fb_0_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2d3104fa8fb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5d6fb2fdf6_0_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25d6fb2fdf6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d3104fa8fb_0_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d3104fa8fb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d3104fa8fb_0_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2d3104fa8fb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27aa2c2ecf_0_1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227aa2c2ecf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d3104fa8fb_0_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2d3104fa8fb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1ef96fa4287_0_6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1ef96fa4287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026d2a0d10_0_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3026d2a0d10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026d2a0d10_0_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3026d2a0d10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026d2a0d10_0_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3026d2a0d10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026d2a0d10_0_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3026d2a0d10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0f8b323b23_0_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0f8b323b23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15a4fd916cc_0_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6" name="Google Shape;196;g15a4fd916cc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550" lIns="91550" spcFirstLastPara="1" rIns="91550" wrap="square" tIns="915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tsikko ja sisältö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1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2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2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2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1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1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hyperlink" Target="mailto:sami.kerman@tapahtumateollisuus.fi" TargetMode="External"/><Relationship Id="rId6" Type="http://schemas.openxmlformats.org/officeDocument/2006/relationships/hyperlink" Target="http://www.tapahtumateollisuus.fi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6.png"/><Relationship Id="rId4" Type="http://schemas.openxmlformats.org/officeDocument/2006/relationships/image" Target="../media/image21.png"/><Relationship Id="rId9" Type="http://schemas.openxmlformats.org/officeDocument/2006/relationships/image" Target="../media/image25.png"/><Relationship Id="rId5" Type="http://schemas.openxmlformats.org/officeDocument/2006/relationships/image" Target="../media/image14.png"/><Relationship Id="rId6" Type="http://schemas.openxmlformats.org/officeDocument/2006/relationships/image" Target="../media/image16.png"/><Relationship Id="rId7" Type="http://schemas.openxmlformats.org/officeDocument/2006/relationships/image" Target="../media/image22.png"/><Relationship Id="rId8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2625" y="180550"/>
            <a:ext cx="7218748" cy="3352176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/>
          <p:cNvSpPr txBox="1"/>
          <p:nvPr>
            <p:ph type="title"/>
          </p:nvPr>
        </p:nvSpPr>
        <p:spPr>
          <a:xfrm>
            <a:off x="892050" y="3746875"/>
            <a:ext cx="73599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i" sz="2000">
                <a:latin typeface="Montserrat"/>
                <a:ea typeface="Montserrat"/>
                <a:cs typeface="Montserrat"/>
                <a:sym typeface="Montserrat"/>
              </a:rPr>
              <a:t>Congress Network Finlandin syysseminaari 24.9.2024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" name="Google Shape;62;p14"/>
          <p:cNvSpPr txBox="1"/>
          <p:nvPr/>
        </p:nvSpPr>
        <p:spPr>
          <a:xfrm>
            <a:off x="1927750" y="3144175"/>
            <a:ext cx="53412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fi" sz="1100">
                <a:latin typeface="Montserrat"/>
                <a:ea typeface="Montserrat"/>
                <a:cs typeface="Montserrat"/>
                <a:sym typeface="Montserrat"/>
              </a:rPr>
              <a:t>Suomen vaikuttavin tapahtumien puolestapuhuja</a:t>
            </a:r>
            <a:endParaRPr i="1" sz="11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/>
        </p:nvSpPr>
        <p:spPr>
          <a:xfrm>
            <a:off x="477150" y="113850"/>
            <a:ext cx="8189700" cy="15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i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Alan ajankohtaisia “kuumia perunoita”</a:t>
            </a:r>
            <a:endParaRPr b="1" sz="45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07562" y="4379269"/>
            <a:ext cx="2636437" cy="341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7150" y="4859625"/>
            <a:ext cx="9258074" cy="235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9825" y="1554300"/>
            <a:ext cx="8524127" cy="2824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/>
        </p:nvSpPr>
        <p:spPr>
          <a:xfrm>
            <a:off x="0" y="1006625"/>
            <a:ext cx="56175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lang="fi" sz="1800">
                <a:latin typeface="Montserrat"/>
                <a:ea typeface="Montserrat"/>
                <a:cs typeface="Montserrat"/>
                <a:sym typeface="Montserrat"/>
              </a:rPr>
              <a:t>Hallitusohjelma ja sen toimeenpano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○"/>
            </a:pPr>
            <a:r>
              <a:rPr lang="fi" sz="1800">
                <a:latin typeface="Montserrat"/>
                <a:ea typeface="Montserrat"/>
                <a:cs typeface="Montserrat"/>
                <a:sym typeface="Montserrat"/>
              </a:rPr>
              <a:t>Alv-nosto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○"/>
            </a:pPr>
            <a:r>
              <a:rPr lang="fi" sz="1800">
                <a:latin typeface="Montserrat"/>
                <a:ea typeface="Montserrat"/>
                <a:cs typeface="Montserrat"/>
                <a:sym typeface="Montserrat"/>
              </a:rPr>
              <a:t>Tapahtumasisältöihin kohdistuvat leikkaukset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lang="fi" sz="1800">
                <a:latin typeface="Montserrat"/>
                <a:ea typeface="Montserrat"/>
                <a:cs typeface="Montserrat"/>
                <a:sym typeface="Montserrat"/>
              </a:rPr>
              <a:t>Kustannusnousu, taantuma ja kannattavuus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○"/>
            </a:pPr>
            <a:r>
              <a:rPr lang="fi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Yleistä inflaatiota kovempi kustannusnousu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○"/>
            </a:pPr>
            <a:r>
              <a:rPr lang="fi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Kysynnän kasvun tyrehtyminen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" name="Google Shape;76;p16"/>
          <p:cNvSpPr txBox="1"/>
          <p:nvPr>
            <p:ph type="title"/>
          </p:nvPr>
        </p:nvSpPr>
        <p:spPr>
          <a:xfrm>
            <a:off x="171450" y="102394"/>
            <a:ext cx="81546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i" sz="2700">
                <a:latin typeface="Montserrat"/>
                <a:ea typeface="Montserrat"/>
                <a:cs typeface="Montserrat"/>
                <a:sym typeface="Montserrat"/>
              </a:rPr>
              <a:t>Alan ajankohtaisia “kuumia perunoita” 1/</a:t>
            </a:r>
            <a:endParaRPr b="1" sz="27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7" name="Google Shape;7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29524" y="4516800"/>
            <a:ext cx="2636437" cy="341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7150" y="4859625"/>
            <a:ext cx="9258074" cy="235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69900" y="1248994"/>
            <a:ext cx="3121544" cy="31154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/>
        </p:nvSpPr>
        <p:spPr>
          <a:xfrm>
            <a:off x="0" y="1006625"/>
            <a:ext cx="5617500" cy="387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900"/>
              <a:buFont typeface="Montserrat"/>
              <a:buChar char="●"/>
            </a:pPr>
            <a:r>
              <a:rPr lang="fi" sz="1900">
                <a:latin typeface="Montserrat"/>
                <a:ea typeface="Montserrat"/>
                <a:cs typeface="Montserrat"/>
                <a:sym typeface="Montserrat"/>
              </a:rPr>
              <a:t>Ennakot, luottomaksaminen ja konkurssit</a:t>
            </a:r>
            <a:endParaRPr sz="1900">
              <a:latin typeface="Montserrat"/>
              <a:ea typeface="Montserrat"/>
              <a:cs typeface="Montserrat"/>
              <a:sym typeface="Montserrat"/>
            </a:endParaRPr>
          </a:p>
          <a:p>
            <a:pPr indent="-3492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900"/>
              <a:buFont typeface="Montserrat"/>
              <a:buChar char="○"/>
            </a:pPr>
            <a:r>
              <a:rPr lang="fi" sz="1900">
                <a:latin typeface="Montserrat"/>
                <a:ea typeface="Montserrat"/>
                <a:cs typeface="Montserrat"/>
                <a:sym typeface="Montserrat"/>
              </a:rPr>
              <a:t>Yleiset ehdot ja suositus ennakoiden maksamisesta</a:t>
            </a:r>
            <a:endParaRPr sz="1900"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●"/>
            </a:pPr>
            <a:r>
              <a:rPr lang="fi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Alan tunnistaminen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○"/>
            </a:pPr>
            <a:r>
              <a:rPr lang="fi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Laki ammattimaisesta tapahtumajärjestämisestä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○"/>
            </a:pPr>
            <a:r>
              <a:rPr lang="fi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Teltan ja lavan pystytys rakentamisena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○"/>
            </a:pPr>
            <a:r>
              <a:rPr lang="fi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Tilastot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" name="Google Shape;85;p17"/>
          <p:cNvSpPr txBox="1"/>
          <p:nvPr>
            <p:ph type="title"/>
          </p:nvPr>
        </p:nvSpPr>
        <p:spPr>
          <a:xfrm>
            <a:off x="171450" y="102394"/>
            <a:ext cx="81546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i" sz="2700">
                <a:latin typeface="Montserrat"/>
                <a:ea typeface="Montserrat"/>
                <a:cs typeface="Montserrat"/>
                <a:sym typeface="Montserrat"/>
              </a:rPr>
              <a:t>Alan ajankohtaisia “kuumia perunoita” 2/</a:t>
            </a:r>
            <a:endParaRPr b="1" sz="27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6" name="Google Shape;8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29524" y="4516800"/>
            <a:ext cx="2636437" cy="341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7150" y="4859625"/>
            <a:ext cx="9258074" cy="235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69900" y="1248994"/>
            <a:ext cx="3103128" cy="31154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/>
          <p:nvPr/>
        </p:nvSpPr>
        <p:spPr>
          <a:xfrm>
            <a:off x="0" y="1006625"/>
            <a:ext cx="5617500" cy="37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Muuta: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●"/>
            </a:pPr>
            <a:r>
              <a:rPr lang="fi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Kulttuuripoliittinen selonteko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●"/>
            </a:pPr>
            <a:r>
              <a:rPr lang="fi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Helsinki-halli ja Helsingin venue-tilanne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●"/>
            </a:pPr>
            <a:r>
              <a:rPr lang="fi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Tartuntatautilaki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●"/>
            </a:pPr>
            <a:r>
              <a:rPr lang="fi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Muutokset järjestyksenvalvontaan torpattu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●"/>
            </a:pPr>
            <a:r>
              <a:rPr lang="fi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Rahapelien lisenssijärjestelmä tulee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4" name="Google Shape;94;p18"/>
          <p:cNvSpPr txBox="1"/>
          <p:nvPr>
            <p:ph type="title"/>
          </p:nvPr>
        </p:nvSpPr>
        <p:spPr>
          <a:xfrm>
            <a:off x="171450" y="102394"/>
            <a:ext cx="81546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i" sz="2700">
                <a:latin typeface="Montserrat"/>
                <a:ea typeface="Montserrat"/>
                <a:cs typeface="Montserrat"/>
                <a:sym typeface="Montserrat"/>
              </a:rPr>
              <a:t>Alan ajankohtaisia “kuumia perunoita” 3/</a:t>
            </a:r>
            <a:endParaRPr b="1" sz="27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5" name="Google Shape;9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29524" y="4516800"/>
            <a:ext cx="2636437" cy="341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7150" y="4859625"/>
            <a:ext cx="9258074" cy="235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69900" y="1248994"/>
            <a:ext cx="3133787" cy="31154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9"/>
          <p:cNvSpPr txBox="1"/>
          <p:nvPr/>
        </p:nvSpPr>
        <p:spPr>
          <a:xfrm>
            <a:off x="0" y="1006625"/>
            <a:ext cx="5617500" cy="358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Montserrat"/>
              <a:buChar char="●"/>
            </a:pPr>
            <a:r>
              <a:rPr lang="fi" sz="17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Veronumerot ja ulkomaisen työvoiman käyttö</a:t>
            </a:r>
            <a:endParaRPr sz="17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Montserrat"/>
              <a:buChar char="●"/>
            </a:pPr>
            <a:r>
              <a:rPr lang="fi" sz="17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Työmaakokoukset ja -kulunvalvonta</a:t>
            </a:r>
            <a:endParaRPr sz="17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Montserrat"/>
              <a:buChar char="●"/>
            </a:pPr>
            <a:r>
              <a:rPr lang="fi" sz="17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Rakentamisen koulutus- ja osaamisvaatimukset</a:t>
            </a:r>
            <a:endParaRPr sz="17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Montserrat"/>
              <a:buChar char="●"/>
            </a:pPr>
            <a:r>
              <a:rPr lang="fi" sz="17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Rakennusluvitus</a:t>
            </a:r>
            <a:endParaRPr sz="17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Montserrat"/>
              <a:buChar char="●"/>
            </a:pPr>
            <a:r>
              <a:rPr lang="fi" sz="17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Lujuuslaskelmat</a:t>
            </a:r>
            <a:endParaRPr sz="17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Montserrat"/>
              <a:buChar char="●"/>
            </a:pPr>
            <a:r>
              <a:rPr lang="fi" sz="17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Viranomaisten erimielisyys</a:t>
            </a:r>
            <a:endParaRPr sz="17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Montserrat"/>
              <a:buChar char="●"/>
            </a:pPr>
            <a:r>
              <a:rPr lang="fi" sz="17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Rakentamislaki</a:t>
            </a:r>
            <a:endParaRPr sz="17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Montserrat"/>
              <a:buChar char="●"/>
            </a:pPr>
            <a:r>
              <a:rPr lang="fi" sz="17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Asetus rakennustyön turvallisuudesta</a:t>
            </a:r>
            <a:endParaRPr sz="17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3" name="Google Shape;103;p19"/>
          <p:cNvSpPr txBox="1"/>
          <p:nvPr>
            <p:ph type="title"/>
          </p:nvPr>
        </p:nvSpPr>
        <p:spPr>
          <a:xfrm>
            <a:off x="171450" y="102394"/>
            <a:ext cx="81546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i" sz="2700">
                <a:latin typeface="Montserrat"/>
                <a:ea typeface="Montserrat"/>
                <a:cs typeface="Montserrat"/>
                <a:sym typeface="Montserrat"/>
              </a:rPr>
              <a:t>Teltan ja lavan pystytys rakentamisena</a:t>
            </a:r>
            <a:endParaRPr b="1" sz="27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4" name="Google Shape;10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29524" y="4516800"/>
            <a:ext cx="2636437" cy="341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7150" y="4859625"/>
            <a:ext cx="9258074" cy="235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94828" y="1006625"/>
            <a:ext cx="3371121" cy="3357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/>
          <p:nvPr/>
        </p:nvSpPr>
        <p:spPr>
          <a:xfrm>
            <a:off x="0" y="1006625"/>
            <a:ext cx="5617500" cy="293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Montserrat"/>
              <a:buChar char="●"/>
            </a:pPr>
            <a:r>
              <a:rPr lang="fi" sz="2100">
                <a:latin typeface="Montserrat"/>
                <a:ea typeface="Montserrat"/>
                <a:cs typeface="Montserrat"/>
                <a:sym typeface="Montserrat"/>
              </a:rPr>
              <a:t>Anniskelu (alkoholilain 18 §)</a:t>
            </a:r>
            <a:endParaRPr sz="2100">
              <a:latin typeface="Montserrat"/>
              <a:ea typeface="Montserrat"/>
              <a:cs typeface="Montserrat"/>
              <a:sym typeface="Montserrat"/>
            </a:endParaRPr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Char char="●"/>
            </a:pPr>
            <a:r>
              <a:rPr lang="fi" sz="2100">
                <a:latin typeface="Montserrat"/>
                <a:ea typeface="Montserrat"/>
                <a:cs typeface="Montserrat"/>
                <a:sym typeface="Montserrat"/>
              </a:rPr>
              <a:t>Meluluvitus</a:t>
            </a:r>
            <a:endParaRPr sz="2100">
              <a:latin typeface="Montserrat"/>
              <a:ea typeface="Montserrat"/>
              <a:cs typeface="Montserrat"/>
              <a:sym typeface="Montserrat"/>
            </a:endParaRPr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Char char="●"/>
            </a:pPr>
            <a:r>
              <a:rPr lang="fi" sz="2100">
                <a:latin typeface="Montserrat"/>
                <a:ea typeface="Montserrat"/>
                <a:cs typeface="Montserrat"/>
                <a:sym typeface="Montserrat"/>
              </a:rPr>
              <a:t>Yhden luukun periaate ja viranomaisten keskinäinen vuoropuhelu</a:t>
            </a:r>
            <a:endParaRPr sz="2100">
              <a:latin typeface="Montserrat"/>
              <a:ea typeface="Montserrat"/>
              <a:cs typeface="Montserrat"/>
              <a:sym typeface="Montserrat"/>
            </a:endParaRPr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Char char="●"/>
            </a:pPr>
            <a:r>
              <a:rPr lang="fi" sz="2100">
                <a:latin typeface="Montserrat"/>
                <a:ea typeface="Montserrat"/>
                <a:cs typeface="Montserrat"/>
                <a:sym typeface="Montserrat"/>
              </a:rPr>
              <a:t>Väliaikainen tilojen käyttö</a:t>
            </a:r>
            <a:endParaRPr sz="21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2" name="Google Shape;112;p20"/>
          <p:cNvSpPr txBox="1"/>
          <p:nvPr>
            <p:ph type="title"/>
          </p:nvPr>
        </p:nvSpPr>
        <p:spPr>
          <a:xfrm>
            <a:off x="171450" y="102394"/>
            <a:ext cx="81546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i" sz="2700">
                <a:latin typeface="Montserrat"/>
                <a:ea typeface="Montserrat"/>
                <a:cs typeface="Montserrat"/>
                <a:sym typeface="Montserrat"/>
              </a:rPr>
              <a:t>Norminpurusta</a:t>
            </a:r>
            <a:endParaRPr b="1" sz="27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3" name="Google Shape;11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29524" y="4516800"/>
            <a:ext cx="2636437" cy="341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7150" y="4859625"/>
            <a:ext cx="9258074" cy="235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69900" y="1248994"/>
            <a:ext cx="3118481" cy="31154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1"/>
          <p:cNvSpPr txBox="1"/>
          <p:nvPr/>
        </p:nvSpPr>
        <p:spPr>
          <a:xfrm>
            <a:off x="0" y="1006625"/>
            <a:ext cx="5617500" cy="358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Montserrat"/>
              <a:buChar char="●"/>
            </a:pPr>
            <a:r>
              <a:rPr lang="fi" sz="1700">
                <a:latin typeface="Montserrat"/>
                <a:ea typeface="Montserrat"/>
                <a:cs typeface="Montserrat"/>
                <a:sym typeface="Montserrat"/>
              </a:rPr>
              <a:t>Huimia leikkauksia suunniteltu myös vuodelle 2026, erityisenä seurannan kohteena OKM:n pääluokka</a:t>
            </a:r>
            <a:endParaRPr sz="1700">
              <a:latin typeface="Montserrat"/>
              <a:ea typeface="Montserrat"/>
              <a:cs typeface="Montserrat"/>
              <a:sym typeface="Montserrat"/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700"/>
              <a:buFont typeface="Montserrat"/>
              <a:buChar char="●"/>
            </a:pPr>
            <a:r>
              <a:rPr lang="fi" sz="1700">
                <a:latin typeface="Montserrat"/>
                <a:ea typeface="Montserrat"/>
                <a:cs typeface="Montserrat"/>
                <a:sym typeface="Montserrat"/>
              </a:rPr>
              <a:t>Lahjoitusvähennyksen kiirehtiminen</a:t>
            </a:r>
            <a:endParaRPr sz="1700">
              <a:latin typeface="Montserrat"/>
              <a:ea typeface="Montserrat"/>
              <a:cs typeface="Montserrat"/>
              <a:sym typeface="Montserrat"/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700"/>
              <a:buFont typeface="Montserrat"/>
              <a:buChar char="●"/>
            </a:pPr>
            <a:r>
              <a:rPr lang="fi" sz="1700">
                <a:latin typeface="Montserrat"/>
                <a:ea typeface="Montserrat"/>
                <a:cs typeface="Montserrat"/>
                <a:sym typeface="Montserrat"/>
              </a:rPr>
              <a:t>Hallituksella halu ja tarve kasvulle</a:t>
            </a:r>
            <a:endParaRPr sz="1700">
              <a:latin typeface="Montserrat"/>
              <a:ea typeface="Montserrat"/>
              <a:cs typeface="Montserrat"/>
              <a:sym typeface="Montserrat"/>
            </a:endParaRPr>
          </a:p>
          <a:p>
            <a:pPr indent="-3365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700"/>
              <a:buFont typeface="Montserrat"/>
              <a:buChar char="○"/>
            </a:pPr>
            <a:r>
              <a:rPr lang="fi" sz="1700">
                <a:latin typeface="Montserrat"/>
                <a:ea typeface="Montserrat"/>
                <a:cs typeface="Montserrat"/>
                <a:sym typeface="Montserrat"/>
              </a:rPr>
              <a:t>Virike-edun laajennus ja tason nosto</a:t>
            </a:r>
            <a:endParaRPr sz="1700">
              <a:latin typeface="Montserrat"/>
              <a:ea typeface="Montserrat"/>
              <a:cs typeface="Montserrat"/>
              <a:sym typeface="Montserrat"/>
            </a:endParaRPr>
          </a:p>
          <a:p>
            <a:pPr indent="-3365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700"/>
              <a:buFont typeface="Montserrat"/>
              <a:buChar char="○"/>
            </a:pPr>
            <a:r>
              <a:rPr lang="fi" sz="1700">
                <a:latin typeface="Montserrat"/>
                <a:ea typeface="Montserrat"/>
                <a:cs typeface="Montserrat"/>
                <a:sym typeface="Montserrat"/>
              </a:rPr>
              <a:t>Sähkövero</a:t>
            </a:r>
            <a:endParaRPr sz="1700">
              <a:latin typeface="Montserrat"/>
              <a:ea typeface="Montserrat"/>
              <a:cs typeface="Montserrat"/>
              <a:sym typeface="Montserrat"/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700"/>
              <a:buFont typeface="Montserrat"/>
              <a:buChar char="●"/>
            </a:pPr>
            <a:r>
              <a:rPr lang="fi" sz="1700">
                <a:latin typeface="Montserrat"/>
                <a:ea typeface="Montserrat"/>
                <a:cs typeface="Montserrat"/>
                <a:sym typeface="Montserrat"/>
              </a:rPr>
              <a:t>Veronkorotuksen tuottama huono omatunto hyödynnettävissä norminpurussa</a:t>
            </a:r>
            <a:endParaRPr sz="17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1" name="Google Shape;121;p21"/>
          <p:cNvSpPr txBox="1"/>
          <p:nvPr>
            <p:ph type="title"/>
          </p:nvPr>
        </p:nvSpPr>
        <p:spPr>
          <a:xfrm>
            <a:off x="171450" y="102394"/>
            <a:ext cx="81546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i" sz="2700">
                <a:latin typeface="Montserrat"/>
                <a:ea typeface="Montserrat"/>
                <a:cs typeface="Montserrat"/>
                <a:sym typeface="Montserrat"/>
              </a:rPr>
              <a:t>Puoliväliriihtä kohti</a:t>
            </a:r>
            <a:endParaRPr b="1" sz="27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2" name="Google Shape;12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29524" y="4516800"/>
            <a:ext cx="2636437" cy="341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7150" y="4859625"/>
            <a:ext cx="9258074" cy="235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69900" y="1248994"/>
            <a:ext cx="3221700" cy="30982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2"/>
          <p:cNvSpPr txBox="1"/>
          <p:nvPr/>
        </p:nvSpPr>
        <p:spPr>
          <a:xfrm>
            <a:off x="477156" y="2156100"/>
            <a:ext cx="8189700" cy="15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i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Tapahtuma-alan kehittämisestä</a:t>
            </a:r>
            <a:endParaRPr b="1" sz="45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0" name="Google Shape;13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07562" y="4379269"/>
            <a:ext cx="2636437" cy="341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7150" y="4859625"/>
            <a:ext cx="9258074" cy="2353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3"/>
          <p:cNvSpPr txBox="1"/>
          <p:nvPr/>
        </p:nvSpPr>
        <p:spPr>
          <a:xfrm>
            <a:off x="0" y="1006625"/>
            <a:ext cx="5617500" cy="39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Char char="●"/>
            </a:pPr>
            <a:r>
              <a:rPr lang="fi" sz="2100">
                <a:latin typeface="Montserrat"/>
                <a:ea typeface="Montserrat"/>
                <a:cs typeface="Montserrat"/>
                <a:sym typeface="Montserrat"/>
              </a:rPr>
              <a:t>Keskustojen elävöittäminen</a:t>
            </a:r>
            <a:endParaRPr sz="2100">
              <a:latin typeface="Montserrat"/>
              <a:ea typeface="Montserrat"/>
              <a:cs typeface="Montserrat"/>
              <a:sym typeface="Montserrat"/>
            </a:endParaRPr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Char char="●"/>
            </a:pPr>
            <a:r>
              <a:rPr lang="fi" sz="2100">
                <a:latin typeface="Montserrat"/>
                <a:ea typeface="Montserrat"/>
                <a:cs typeface="Montserrat"/>
                <a:sym typeface="Montserrat"/>
              </a:rPr>
              <a:t>Tapahtumakumppanuudet</a:t>
            </a:r>
            <a:endParaRPr sz="2100">
              <a:latin typeface="Montserrat"/>
              <a:ea typeface="Montserrat"/>
              <a:cs typeface="Montserrat"/>
              <a:sym typeface="Montserrat"/>
            </a:endParaRPr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Char char="●"/>
            </a:pPr>
            <a:r>
              <a:rPr lang="fi" sz="2100">
                <a:latin typeface="Montserrat"/>
                <a:ea typeface="Montserrat"/>
                <a:cs typeface="Montserrat"/>
                <a:sym typeface="Montserrat"/>
              </a:rPr>
              <a:t>Koulumajoitus</a:t>
            </a:r>
            <a:endParaRPr sz="2100">
              <a:latin typeface="Montserrat"/>
              <a:ea typeface="Montserrat"/>
              <a:cs typeface="Montserrat"/>
              <a:sym typeface="Montserrat"/>
            </a:endParaRPr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Char char="●"/>
            </a:pPr>
            <a:r>
              <a:rPr lang="fi" sz="2100">
                <a:latin typeface="Montserrat"/>
                <a:ea typeface="Montserrat"/>
                <a:cs typeface="Montserrat"/>
                <a:sym typeface="Montserrat"/>
              </a:rPr>
              <a:t>Vuoropuhelu Väyläviraston kanssa</a:t>
            </a:r>
            <a:endParaRPr sz="2100">
              <a:latin typeface="Montserrat"/>
              <a:ea typeface="Montserrat"/>
              <a:cs typeface="Montserrat"/>
              <a:sym typeface="Montserrat"/>
            </a:endParaRPr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Char char="●"/>
            </a:pPr>
            <a:r>
              <a:rPr lang="fi" sz="2100">
                <a:latin typeface="Montserrat"/>
                <a:ea typeface="Montserrat"/>
                <a:cs typeface="Montserrat"/>
                <a:sym typeface="Montserrat"/>
              </a:rPr>
              <a:t>Koko Suomen nostaminen, ml. pienet ja keskisuuret paikkakunnat</a:t>
            </a:r>
            <a:endParaRPr sz="2100">
              <a:latin typeface="Montserrat"/>
              <a:ea typeface="Montserrat"/>
              <a:cs typeface="Montserrat"/>
              <a:sym typeface="Montserrat"/>
            </a:endParaRPr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Char char="●"/>
            </a:pPr>
            <a:r>
              <a:rPr lang="fi" sz="2100">
                <a:latin typeface="Montserrat"/>
                <a:ea typeface="Montserrat"/>
                <a:cs typeface="Montserrat"/>
                <a:sym typeface="Montserrat"/>
              </a:rPr>
              <a:t>Tapahtumien paikka kaupunkiorganisaatiossa</a:t>
            </a:r>
            <a:endParaRPr sz="21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7" name="Google Shape;137;p23"/>
          <p:cNvSpPr txBox="1"/>
          <p:nvPr>
            <p:ph type="title"/>
          </p:nvPr>
        </p:nvSpPr>
        <p:spPr>
          <a:xfrm>
            <a:off x="171450" y="102394"/>
            <a:ext cx="81546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i" sz="2700">
                <a:latin typeface="Montserrat"/>
                <a:ea typeface="Montserrat"/>
                <a:cs typeface="Montserrat"/>
                <a:sym typeface="Montserrat"/>
              </a:rPr>
              <a:t>Yhteistyö kaupunkien kanssa</a:t>
            </a:r>
            <a:endParaRPr b="1" sz="27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8" name="Google Shape;13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29524" y="4516800"/>
            <a:ext cx="2636437" cy="341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7150" y="4859625"/>
            <a:ext cx="9258074" cy="235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69900" y="1248994"/>
            <a:ext cx="3118481" cy="31154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4"/>
          <p:cNvSpPr txBox="1"/>
          <p:nvPr/>
        </p:nvSpPr>
        <p:spPr>
          <a:xfrm>
            <a:off x="477150" y="195475"/>
            <a:ext cx="8189700" cy="42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i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V</a:t>
            </a:r>
            <a:r>
              <a:rPr b="1" lang="fi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erkostot ja työryhmät</a:t>
            </a:r>
            <a:endParaRPr b="1"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●"/>
            </a:pPr>
            <a:r>
              <a:rPr lang="fi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Kaupunkiverkosto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●"/>
            </a:pPr>
            <a:r>
              <a:rPr lang="fi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Järjestöverkosto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●"/>
            </a:pPr>
            <a:r>
              <a:rPr lang="fi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Oppilaitosverkosto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●"/>
            </a:pPr>
            <a:r>
              <a:rPr lang="fi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Turvallisuustyöryhmä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●"/>
            </a:pPr>
            <a:r>
              <a:rPr lang="fi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Vastuullisuustyöryhmä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●"/>
            </a:pPr>
            <a:r>
              <a:rPr lang="fi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Tiedolla johtamisen työryhmä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●"/>
            </a:pPr>
            <a:r>
              <a:rPr lang="fi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Hyvien liiketoimintakäytäntöjen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työryhmä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●"/>
            </a:pPr>
            <a:r>
              <a:rPr lang="fi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Koulutustyöryhmä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6" name="Google Shape;146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07562" y="4379269"/>
            <a:ext cx="2636437" cy="341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7150" y="4859625"/>
            <a:ext cx="9258074" cy="235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15446" y="969625"/>
            <a:ext cx="3258350" cy="3204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5"/>
          <p:cNvSpPr txBox="1"/>
          <p:nvPr/>
        </p:nvSpPr>
        <p:spPr>
          <a:xfrm>
            <a:off x="0" y="1006625"/>
            <a:ext cx="5617500" cy="337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lang="fi" sz="1800">
                <a:latin typeface="Montserrat"/>
                <a:ea typeface="Montserrat"/>
                <a:cs typeface="Montserrat"/>
                <a:sym typeface="Montserrat"/>
              </a:rPr>
              <a:t>Toimialan osaamistarpeisiin halutaan vastata. Tietoa niin koulutus- kuin hanketarpeista suorastaan janotaan.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lang="fi" sz="1800">
                <a:latin typeface="Montserrat"/>
                <a:ea typeface="Montserrat"/>
                <a:cs typeface="Montserrat"/>
                <a:sym typeface="Montserrat"/>
              </a:rPr>
              <a:t>Lyhyen ja keskipitkän aikavälin tavoitteena vahvistaa tapahtumaosaamista matkailun, liiketalouden ja kulttuurituotannon koulutusohjelmissa.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lang="fi" sz="1800">
                <a:latin typeface="Montserrat"/>
                <a:ea typeface="Montserrat"/>
                <a:cs typeface="Montserrat"/>
                <a:sym typeface="Montserrat"/>
              </a:rPr>
              <a:t>Koulutustyöryhmän haun käynnistäminen 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4" name="Google Shape;154;p25"/>
          <p:cNvSpPr txBox="1"/>
          <p:nvPr>
            <p:ph type="title"/>
          </p:nvPr>
        </p:nvSpPr>
        <p:spPr>
          <a:xfrm>
            <a:off x="171450" y="102394"/>
            <a:ext cx="81546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i" sz="2700">
                <a:latin typeface="Montserrat"/>
                <a:ea typeface="Montserrat"/>
                <a:cs typeface="Montserrat"/>
                <a:sym typeface="Montserrat"/>
              </a:rPr>
              <a:t>Koulutuksen kehittämisestä</a:t>
            </a:r>
            <a:endParaRPr b="1" sz="27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5" name="Google Shape;15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29524" y="4516800"/>
            <a:ext cx="2636437" cy="341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7150" y="4859625"/>
            <a:ext cx="9258074" cy="235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69900" y="1248994"/>
            <a:ext cx="3199188" cy="31154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6"/>
          <p:cNvSpPr txBox="1"/>
          <p:nvPr/>
        </p:nvSpPr>
        <p:spPr>
          <a:xfrm>
            <a:off x="0" y="1006625"/>
            <a:ext cx="56175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lang="fi" sz="1800">
                <a:latin typeface="Montserrat"/>
                <a:ea typeface="Montserrat"/>
                <a:cs typeface="Montserrat"/>
                <a:sym typeface="Montserrat"/>
              </a:rPr>
              <a:t>Toimialatutkimuksen valmistuminen 15.10. mennessä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lang="fi" sz="1800">
                <a:latin typeface="Montserrat"/>
                <a:ea typeface="Montserrat"/>
                <a:cs typeface="Montserrat"/>
                <a:sym typeface="Montserrat"/>
              </a:rPr>
              <a:t>YAMK-opinnäytetyö käynnistyy toimialan termeistä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lang="fi" sz="1800">
                <a:latin typeface="Montserrat"/>
                <a:ea typeface="Montserrat"/>
                <a:cs typeface="Montserrat"/>
                <a:sym typeface="Montserrat"/>
              </a:rPr>
              <a:t>Jäsennystä alan jaottelusta on tehty ja rahoitusta haettu Messusäätiöstä työn jatkamiseksi viranomaisten kanssa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lang="fi" sz="1800">
                <a:latin typeface="Montserrat"/>
                <a:ea typeface="Montserrat"/>
                <a:cs typeface="Montserrat"/>
                <a:sym typeface="Montserrat"/>
              </a:rPr>
              <a:t>Kytkentä kaupunkien ja alan yritysten tekemään työhön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3" name="Google Shape;163;p26"/>
          <p:cNvSpPr txBox="1"/>
          <p:nvPr>
            <p:ph type="title"/>
          </p:nvPr>
        </p:nvSpPr>
        <p:spPr>
          <a:xfrm>
            <a:off x="171450" y="102394"/>
            <a:ext cx="81546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i" sz="2700">
                <a:latin typeface="Montserrat"/>
                <a:ea typeface="Montserrat"/>
                <a:cs typeface="Montserrat"/>
                <a:sym typeface="Montserrat"/>
              </a:rPr>
              <a:t>Tiedolla johtamisen askeleita eteenpäin</a:t>
            </a:r>
            <a:endParaRPr b="1" sz="27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4" name="Google Shape;16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29524" y="4516800"/>
            <a:ext cx="2636437" cy="341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7150" y="4859625"/>
            <a:ext cx="9258074" cy="235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69900" y="1248994"/>
            <a:ext cx="3103224" cy="31154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7"/>
          <p:cNvSpPr txBox="1"/>
          <p:nvPr/>
        </p:nvSpPr>
        <p:spPr>
          <a:xfrm>
            <a:off x="0" y="1006625"/>
            <a:ext cx="56175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lang="fi" sz="1800">
                <a:latin typeface="Montserrat"/>
                <a:ea typeface="Montserrat"/>
                <a:cs typeface="Montserrat"/>
                <a:sym typeface="Montserrat"/>
              </a:rPr>
              <a:t>Alkanut lipunmyyntiin liittyvistä oikeudellisista kysymyksistä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lang="fi" sz="1800">
                <a:latin typeface="Montserrat"/>
                <a:ea typeface="Montserrat"/>
                <a:cs typeface="Montserrat"/>
                <a:sym typeface="Montserrat"/>
              </a:rPr>
              <a:t>Yleiset ehdot (vrt. SOA:n ohjelmatoimitusehdot)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lang="fi" sz="1800">
                <a:latin typeface="Montserrat"/>
                <a:ea typeface="Montserrat"/>
                <a:cs typeface="Montserrat"/>
                <a:sym typeface="Montserrat"/>
              </a:rPr>
              <a:t>Suositus ennakoiden maksamisesta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lang="fi" sz="1800">
                <a:latin typeface="Montserrat"/>
                <a:ea typeface="Montserrat"/>
                <a:cs typeface="Montserrat"/>
                <a:sym typeface="Montserrat"/>
              </a:rPr>
              <a:t>Julkisten toimijoiden rooli kilpailluilla markkinoilla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lang="fi" sz="1800">
                <a:latin typeface="Montserrat"/>
                <a:ea typeface="Montserrat"/>
                <a:cs typeface="Montserrat"/>
                <a:sym typeface="Montserrat"/>
              </a:rPr>
              <a:t>Yritysjuridiikan kysymykset (esim. alv)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lang="fi" sz="1800">
                <a:latin typeface="Montserrat"/>
                <a:ea typeface="Montserrat"/>
                <a:cs typeface="Montserrat"/>
                <a:sym typeface="Montserrat"/>
              </a:rPr>
              <a:t>Hyvät työnantajakäytännöt (mm. työaika)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2" name="Google Shape;172;p27"/>
          <p:cNvSpPr txBox="1"/>
          <p:nvPr>
            <p:ph type="title"/>
          </p:nvPr>
        </p:nvSpPr>
        <p:spPr>
          <a:xfrm>
            <a:off x="171450" y="102400"/>
            <a:ext cx="83430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i" sz="2700">
                <a:latin typeface="Montserrat"/>
                <a:ea typeface="Montserrat"/>
                <a:cs typeface="Montserrat"/>
                <a:sym typeface="Montserrat"/>
              </a:rPr>
              <a:t>Hyvien liiketoimintakäytäntöjen edistäminen</a:t>
            </a:r>
            <a:endParaRPr b="1" sz="27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3" name="Google Shape;17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29524" y="4516800"/>
            <a:ext cx="2636437" cy="341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7150" y="4859625"/>
            <a:ext cx="9258074" cy="235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69900" y="1249000"/>
            <a:ext cx="3155780" cy="3115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8"/>
          <p:cNvSpPr txBox="1"/>
          <p:nvPr/>
        </p:nvSpPr>
        <p:spPr>
          <a:xfrm>
            <a:off x="0" y="1006625"/>
            <a:ext cx="5617500" cy="25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lang="fi" sz="1800">
                <a:latin typeface="Montserrat"/>
                <a:ea typeface="Montserrat"/>
                <a:cs typeface="Montserrat"/>
                <a:sym typeface="Montserrat"/>
              </a:rPr>
              <a:t>Vapaaehtoisten osallistuminen tapahtumiin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lang="fi" sz="1800">
                <a:latin typeface="Montserrat"/>
                <a:ea typeface="Montserrat"/>
                <a:cs typeface="Montserrat"/>
                <a:sym typeface="Montserrat"/>
              </a:rPr>
              <a:t>Ympäristövastuullisuus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lang="fi" sz="1800">
                <a:latin typeface="Montserrat"/>
                <a:ea typeface="Montserrat"/>
                <a:cs typeface="Montserrat"/>
                <a:sym typeface="Montserrat"/>
              </a:rPr>
              <a:t>Ilmastovastuullisuus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lang="fi" sz="1800">
                <a:latin typeface="Montserrat"/>
                <a:ea typeface="Montserrat"/>
                <a:cs typeface="Montserrat"/>
                <a:sym typeface="Montserrat"/>
              </a:rPr>
              <a:t>Sateenkaari-inklusiivisuus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lang="fi" sz="1800">
                <a:latin typeface="Montserrat"/>
                <a:ea typeface="Montserrat"/>
                <a:cs typeface="Montserrat"/>
                <a:sym typeface="Montserrat"/>
              </a:rPr>
              <a:t>Turvallisemman tilan periaatteet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1" name="Google Shape;181;p28"/>
          <p:cNvSpPr txBox="1"/>
          <p:nvPr>
            <p:ph type="title"/>
          </p:nvPr>
        </p:nvSpPr>
        <p:spPr>
          <a:xfrm>
            <a:off x="171450" y="102400"/>
            <a:ext cx="83430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i" sz="2700">
                <a:latin typeface="Montserrat"/>
                <a:ea typeface="Montserrat"/>
                <a:cs typeface="Montserrat"/>
                <a:sym typeface="Montserrat"/>
              </a:rPr>
              <a:t>Vastuullisuuden edistäminen</a:t>
            </a:r>
            <a:endParaRPr b="1" sz="27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82" name="Google Shape;182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29524" y="4516800"/>
            <a:ext cx="2636437" cy="341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7150" y="4859625"/>
            <a:ext cx="9258074" cy="235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69900" y="1249000"/>
            <a:ext cx="3127642" cy="3115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9"/>
          <p:cNvSpPr txBox="1"/>
          <p:nvPr>
            <p:ph type="title"/>
          </p:nvPr>
        </p:nvSpPr>
        <p:spPr>
          <a:xfrm>
            <a:off x="171450" y="102399"/>
            <a:ext cx="8154600" cy="861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i" sz="2700">
                <a:latin typeface="Montserrat"/>
                <a:ea typeface="Montserrat"/>
                <a:cs typeface="Montserrat"/>
                <a:sym typeface="Montserrat"/>
              </a:rPr>
              <a:t>Kiitos! Ollaan yhteyksissä!</a:t>
            </a:r>
            <a:endParaRPr b="1" sz="27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0" name="Google Shape;190;p29"/>
          <p:cNvSpPr txBox="1"/>
          <p:nvPr/>
        </p:nvSpPr>
        <p:spPr>
          <a:xfrm>
            <a:off x="415688" y="3090394"/>
            <a:ext cx="8441100" cy="3324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b="1" i="1" sz="1400"/>
          </a:p>
        </p:txBody>
      </p:sp>
      <p:pic>
        <p:nvPicPr>
          <p:cNvPr id="191" name="Google Shape;191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29524" y="4516800"/>
            <a:ext cx="2636437" cy="341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7150" y="4859625"/>
            <a:ext cx="9258074" cy="235369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29"/>
          <p:cNvSpPr txBox="1"/>
          <p:nvPr/>
        </p:nvSpPr>
        <p:spPr>
          <a:xfrm>
            <a:off x="83700" y="1018663"/>
            <a:ext cx="89766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1800"/>
              <a:t>Sami Kerman</a:t>
            </a:r>
            <a:endParaRPr sz="1800"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1800"/>
              <a:t>toimitusjohtaja</a:t>
            </a:r>
            <a:endParaRPr sz="1800"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1800" u="sng">
                <a:solidFill>
                  <a:schemeClr val="hlink"/>
                </a:solidFill>
                <a:hlinkClick r:id="rId5"/>
              </a:rPr>
              <a:t>sami.kerman@tapahtumateollisuus.fi</a:t>
            </a:r>
            <a:endParaRPr sz="1800"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1800"/>
              <a:t>puh. +358 40 563 4655</a:t>
            </a:r>
            <a:endParaRPr sz="1800"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1800" u="sng">
                <a:solidFill>
                  <a:schemeClr val="hlink"/>
                </a:solidFill>
                <a:hlinkClick r:id="rId6"/>
              </a:rPr>
              <a:t>www.tapahtumateollisuus.fi</a:t>
            </a:r>
            <a:endParaRPr sz="1800"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1800"/>
              <a:t>Tapahtumateollisuus ry on tapahtumaelinkeinon keskusjärjestö ja Suomen vaikuttavin tapahtumien puolesta puhuja.</a:t>
            </a:r>
            <a:endParaRPr sz="18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Google Shape;198;p30"/>
          <p:cNvPicPr preferRelativeResize="0"/>
          <p:nvPr/>
        </p:nvPicPr>
        <p:blipFill rotWithShape="1">
          <a:blip r:embed="rId3">
            <a:alphaModFix/>
          </a:blip>
          <a:srcRect b="0" l="8793" r="6323" t="33110"/>
          <a:stretch/>
        </p:blipFill>
        <p:spPr>
          <a:xfrm>
            <a:off x="-53900" y="-707875"/>
            <a:ext cx="9251799" cy="5963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692693" y="-111968"/>
            <a:ext cx="381725" cy="5367438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30"/>
          <p:cNvSpPr txBox="1"/>
          <p:nvPr/>
        </p:nvSpPr>
        <p:spPr>
          <a:xfrm>
            <a:off x="3990122" y="187875"/>
            <a:ext cx="45219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01" name="Google Shape;201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64627" y="324915"/>
            <a:ext cx="634528" cy="6319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54869" y="1026033"/>
            <a:ext cx="861656" cy="8581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429518" y="86925"/>
            <a:ext cx="919776" cy="9160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3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644921" y="1026033"/>
            <a:ext cx="574780" cy="572455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30"/>
          <p:cNvSpPr txBox="1"/>
          <p:nvPr/>
        </p:nvSpPr>
        <p:spPr>
          <a:xfrm>
            <a:off x="231263" y="1121719"/>
            <a:ext cx="2435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6" name="Google Shape;206;p30"/>
          <p:cNvSpPr txBox="1"/>
          <p:nvPr/>
        </p:nvSpPr>
        <p:spPr>
          <a:xfrm>
            <a:off x="163575" y="2229844"/>
            <a:ext cx="3481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</p:txBody>
      </p:sp>
      <p:sp>
        <p:nvSpPr>
          <p:cNvPr id="207" name="Google Shape;207;p30"/>
          <p:cNvSpPr txBox="1"/>
          <p:nvPr/>
        </p:nvSpPr>
        <p:spPr>
          <a:xfrm>
            <a:off x="404175" y="2903650"/>
            <a:ext cx="59451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i" sz="2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Ilman tapahtumia ei tapahdu mitään.</a:t>
            </a:r>
            <a:endParaRPr sz="1500"/>
          </a:p>
        </p:txBody>
      </p:sp>
      <p:pic>
        <p:nvPicPr>
          <p:cNvPr id="208" name="Google Shape;208;p3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227773" y="4904483"/>
            <a:ext cx="2435102" cy="315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