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Playfair Display" pitchFamily="2" charset="77"/>
      <p:regular r:id="rId23"/>
      <p:bold r:id="rId24"/>
      <p:italic r:id="rId25"/>
      <p:boldItalic r:id="rId26"/>
    </p:embeddedFont>
    <p:embeddedFont>
      <p:font typeface="Public Sans" pitchFamily="2" charset="77"/>
      <p:regular r:id="rId27"/>
    </p:embeddedFont>
    <p:embeddedFont>
      <p:font typeface="Public Sans Bold" pitchFamily="2" charset="77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91" autoAdjust="0"/>
  </p:normalViewPr>
  <p:slideViewPr>
    <p:cSldViewPr>
      <p:cViewPr varScale="1">
        <p:scale>
          <a:sx n="74" d="100"/>
          <a:sy n="74" d="100"/>
        </p:scale>
        <p:origin x="62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4485171" y="4233601"/>
            <a:ext cx="3319911" cy="6053399"/>
          </a:xfrm>
          <a:custGeom>
            <a:avLst/>
            <a:gdLst/>
            <a:ahLst/>
            <a:cxnLst/>
            <a:rect l="l" t="t" r="r" b="b"/>
            <a:pathLst>
              <a:path w="3319911" h="6053399">
                <a:moveTo>
                  <a:pt x="0" y="0"/>
                </a:moveTo>
                <a:lnTo>
                  <a:pt x="3319911" y="0"/>
                </a:lnTo>
                <a:lnTo>
                  <a:pt x="3319911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1006882" y="4728792"/>
            <a:ext cx="16230600" cy="131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MITEN TOIMIT TIEDUSTELUN OPEIN EPÄVARMASSA MAAILMASSA?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0974" y="398841"/>
            <a:ext cx="16408332" cy="401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Ajattele kuin agentti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974" y="8905733"/>
            <a:ext cx="7862435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Saana Nilsson </a:t>
            </a:r>
          </a:p>
          <a:p>
            <a:pPr algn="l">
              <a:lnSpc>
                <a:spcPts val="4500"/>
              </a:lnSpc>
            </a:pPr>
            <a:r>
              <a:rPr lang="en-US" sz="3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17.3.2026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0974" y="7513114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68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TIEDUSTELUN JA TURVALLISUUDEN ASIANTUNTIJA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68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- KIRJAILIJA - KEHITTÄJÄ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2083" y="2558712"/>
            <a:ext cx="5518350" cy="5518350"/>
          </a:xfrm>
          <a:custGeom>
            <a:avLst/>
            <a:gdLst/>
            <a:ahLst/>
            <a:cxnLst/>
            <a:rect l="l" t="t" r="r" b="b"/>
            <a:pathLst>
              <a:path w="5518350" h="5518350">
                <a:moveTo>
                  <a:pt x="0" y="0"/>
                </a:moveTo>
                <a:lnTo>
                  <a:pt x="5518350" y="0"/>
                </a:lnTo>
                <a:lnTo>
                  <a:pt x="5518350" y="5518350"/>
                </a:lnTo>
                <a:lnTo>
                  <a:pt x="0" y="551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6533404" y="876300"/>
            <a:ext cx="52211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Tänään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87599" y="7602290"/>
            <a:ext cx="15366180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Tavoite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lang="en-US" sz="39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vahvistaa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ymmärrystä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turvallisuuden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kehityskuluista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kehittää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valmiuksia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hyvään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ajatteluun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sekä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resilienssiin</a:t>
            </a:r>
            <a:r>
              <a:rPr lang="en-US" sz="3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71001" y="4104186"/>
            <a:ext cx="4540513" cy="148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7"/>
              </a:lnSpc>
            </a:pPr>
            <a:r>
              <a:rPr lang="en-US" sz="3998">
                <a:solidFill>
                  <a:srgbClr val="EFEEE7"/>
                </a:solidFill>
                <a:latin typeface="Public Sans"/>
                <a:ea typeface="Public Sans"/>
                <a:cs typeface="Public Sans"/>
                <a:sym typeface="Public Sans"/>
              </a:rPr>
              <a:t>Turvallisuus-</a:t>
            </a:r>
          </a:p>
          <a:p>
            <a:pPr algn="ctr">
              <a:lnSpc>
                <a:spcPts val="5997"/>
              </a:lnSpc>
              <a:spcBef>
                <a:spcPct val="0"/>
              </a:spcBef>
            </a:pPr>
            <a:r>
              <a:rPr lang="en-US" sz="3998">
                <a:solidFill>
                  <a:srgbClr val="EFEEE7"/>
                </a:solidFill>
                <a:latin typeface="Public Sans"/>
                <a:ea typeface="Public Sans"/>
                <a:cs typeface="Public Sans"/>
                <a:sym typeface="Public Sans"/>
              </a:rPr>
              <a:t>tilanne</a:t>
            </a:r>
          </a:p>
        </p:txBody>
      </p:sp>
      <p:sp>
        <p:nvSpPr>
          <p:cNvPr id="6" name="Freeform 6"/>
          <p:cNvSpPr/>
          <p:nvPr/>
        </p:nvSpPr>
        <p:spPr>
          <a:xfrm>
            <a:off x="6911514" y="2558712"/>
            <a:ext cx="5518350" cy="5518350"/>
          </a:xfrm>
          <a:custGeom>
            <a:avLst/>
            <a:gdLst/>
            <a:ahLst/>
            <a:cxnLst/>
            <a:rect l="l" t="t" r="r" b="b"/>
            <a:pathLst>
              <a:path w="5518350" h="5518350">
                <a:moveTo>
                  <a:pt x="0" y="0"/>
                </a:moveTo>
                <a:lnTo>
                  <a:pt x="5518350" y="0"/>
                </a:lnTo>
                <a:lnTo>
                  <a:pt x="5518350" y="5518350"/>
                </a:lnTo>
                <a:lnTo>
                  <a:pt x="0" y="551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7400433" y="4180349"/>
            <a:ext cx="4540513" cy="72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7"/>
              </a:lnSpc>
              <a:spcBef>
                <a:spcPct val="0"/>
              </a:spcBef>
            </a:pPr>
            <a:r>
              <a:rPr lang="en-US" sz="3998">
                <a:solidFill>
                  <a:srgbClr val="EFEEE7"/>
                </a:solidFill>
                <a:latin typeface="Public Sans"/>
                <a:ea typeface="Public Sans"/>
                <a:cs typeface="Public Sans"/>
                <a:sym typeface="Public Sans"/>
              </a:rPr>
              <a:t>Agentin DNA</a:t>
            </a:r>
          </a:p>
        </p:txBody>
      </p:sp>
      <p:sp>
        <p:nvSpPr>
          <p:cNvPr id="8" name="Freeform 8"/>
          <p:cNvSpPr/>
          <p:nvPr/>
        </p:nvSpPr>
        <p:spPr>
          <a:xfrm>
            <a:off x="11740950" y="2558712"/>
            <a:ext cx="5518350" cy="5518350"/>
          </a:xfrm>
          <a:custGeom>
            <a:avLst/>
            <a:gdLst/>
            <a:ahLst/>
            <a:cxnLst/>
            <a:rect l="l" t="t" r="r" b="b"/>
            <a:pathLst>
              <a:path w="5518350" h="5518350">
                <a:moveTo>
                  <a:pt x="0" y="0"/>
                </a:moveTo>
                <a:lnTo>
                  <a:pt x="5518350" y="0"/>
                </a:lnTo>
                <a:lnTo>
                  <a:pt x="5518350" y="5518350"/>
                </a:lnTo>
                <a:lnTo>
                  <a:pt x="0" y="551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TextBox 9"/>
          <p:cNvSpPr txBox="1"/>
          <p:nvPr/>
        </p:nvSpPr>
        <p:spPr>
          <a:xfrm>
            <a:off x="12229869" y="4180349"/>
            <a:ext cx="4540513" cy="72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7"/>
              </a:lnSpc>
              <a:spcBef>
                <a:spcPct val="0"/>
              </a:spcBef>
            </a:pPr>
            <a:r>
              <a:rPr lang="en-US" sz="3998">
                <a:solidFill>
                  <a:srgbClr val="EFEEE7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16000" y="647700"/>
            <a:ext cx="3492295" cy="3492295"/>
          </a:xfrm>
          <a:custGeom>
            <a:avLst/>
            <a:gdLst/>
            <a:ahLst/>
            <a:cxnLst/>
            <a:rect l="l" t="t" r="r" b="b"/>
            <a:pathLst>
              <a:path w="3492295" h="3492295">
                <a:moveTo>
                  <a:pt x="0" y="0"/>
                </a:moveTo>
                <a:lnTo>
                  <a:pt x="3492295" y="0"/>
                </a:lnTo>
                <a:lnTo>
                  <a:pt x="3492295" y="3492295"/>
                </a:lnTo>
                <a:lnTo>
                  <a:pt x="0" y="3492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3201604" y="3652295"/>
            <a:ext cx="11884791" cy="1737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Epävarma</a:t>
            </a:r>
            <a:r>
              <a:rPr lang="en-US" sz="9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maailma</a:t>
            </a:r>
            <a:endParaRPr lang="en-US" sz="9999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8110" y="3054657"/>
            <a:ext cx="4693156" cy="3437737"/>
          </a:xfrm>
          <a:custGeom>
            <a:avLst/>
            <a:gdLst/>
            <a:ahLst/>
            <a:cxnLst/>
            <a:rect l="l" t="t" r="r" b="b"/>
            <a:pathLst>
              <a:path w="4693156" h="3437737">
                <a:moveTo>
                  <a:pt x="0" y="0"/>
                </a:moveTo>
                <a:lnTo>
                  <a:pt x="4693157" y="0"/>
                </a:lnTo>
                <a:lnTo>
                  <a:pt x="4693157" y="3437737"/>
                </a:lnTo>
                <a:lnTo>
                  <a:pt x="0" y="3437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0467394" y="2069876"/>
            <a:ext cx="5304101" cy="4918348"/>
          </a:xfrm>
          <a:custGeom>
            <a:avLst/>
            <a:gdLst/>
            <a:ahLst/>
            <a:cxnLst/>
            <a:rect l="l" t="t" r="r" b="b"/>
            <a:pathLst>
              <a:path w="5304101" h="4918348">
                <a:moveTo>
                  <a:pt x="0" y="0"/>
                </a:moveTo>
                <a:lnTo>
                  <a:pt x="5304101" y="0"/>
                </a:lnTo>
                <a:lnTo>
                  <a:pt x="5304101" y="4918348"/>
                </a:lnTo>
                <a:lnTo>
                  <a:pt x="0" y="4918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-239068" y="2968932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Syyrian koflikti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5460" y="6179456"/>
            <a:ext cx="3794179" cy="105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Maahanmuuttajia Eurooppaan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4528" y="4843149"/>
            <a:ext cx="1658021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ISIL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4560" y="6932349"/>
            <a:ext cx="1505621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Jemen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9639" y="6976286"/>
            <a:ext cx="1658021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Turkki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28162" y="1820047"/>
            <a:ext cx="3829208" cy="10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285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Presidentinvaalit jenkeissä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1171" y="2796932"/>
            <a:ext cx="1658021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Brexit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71001" y="4104186"/>
            <a:ext cx="4540513" cy="72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7"/>
              </a:lnSpc>
              <a:spcBef>
                <a:spcPct val="0"/>
              </a:spcBef>
            </a:pPr>
            <a:r>
              <a:rPr lang="en-US" sz="3998">
                <a:solidFill>
                  <a:srgbClr val="EFEEE7"/>
                </a:solidFill>
                <a:latin typeface="Public Sans"/>
                <a:ea typeface="Public Sans"/>
                <a:cs typeface="Public Sans"/>
                <a:sym typeface="Public Sans"/>
              </a:rPr>
              <a:t>2016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49188" y="4204899"/>
            <a:ext cx="4540513" cy="7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7"/>
              </a:lnSpc>
              <a:spcBef>
                <a:spcPct val="0"/>
              </a:spcBef>
            </a:pPr>
            <a:r>
              <a:rPr lang="en-US" sz="3998">
                <a:solidFill>
                  <a:srgbClr val="262E54"/>
                </a:solidFill>
                <a:latin typeface="Public Sans"/>
                <a:ea typeface="Public Sans"/>
                <a:cs typeface="Public Sans"/>
                <a:sym typeface="Public Sans"/>
              </a:rPr>
              <a:t>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93821" y="3183558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Venäjän sabotaasi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90082" y="4315113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Iranin tilanne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43367" y="5413462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Kiina ja Taiwan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4000" y="2184038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Ukrainan sota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93821" y="6902499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Palestiinan konflikti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49188" y="6976286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Grönlannin kysymys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70305" y="6179456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Arktinen alue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69008" y="1697031"/>
            <a:ext cx="3794179" cy="105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Avaruus ja </a:t>
            </a:r>
          </a:p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kriittinen infra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52099" y="7777013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Venäjän varjolaivasto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99643" y="852529"/>
            <a:ext cx="3794179" cy="105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Droonit sulkevat lentokenttiä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03554" y="7777013"/>
            <a:ext cx="3794179" cy="105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Kyberuhkien räjähdysmäinen kasvu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39192" y="2968932"/>
            <a:ext cx="379417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Iran vs. Israel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519785" y="8529906"/>
            <a:ext cx="4599659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Informaatiovaikuttaminen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222355" y="9172575"/>
            <a:ext cx="4549140" cy="514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  <a:spcBef>
                <a:spcPct val="0"/>
              </a:spcBef>
            </a:pPr>
            <a:r>
              <a:rPr lang="en-US" sz="286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Yhdysvaltojen uhittelu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988" y="286474"/>
            <a:ext cx="15170024" cy="2683245"/>
            <a:chOff x="0" y="0"/>
            <a:chExt cx="459525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95256" cy="812800"/>
            </a:xfrm>
            <a:custGeom>
              <a:avLst/>
              <a:gdLst/>
              <a:ahLst/>
              <a:cxnLst/>
              <a:rect l="l" t="t" r="r" b="b"/>
              <a:pathLst>
                <a:path w="4595256" h="812800">
                  <a:moveTo>
                    <a:pt x="4595256" y="406400"/>
                  </a:moveTo>
                  <a:lnTo>
                    <a:pt x="4188856" y="0"/>
                  </a:lnTo>
                  <a:lnTo>
                    <a:pt x="4188856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188856" y="609600"/>
                  </a:lnTo>
                  <a:lnTo>
                    <a:pt x="4188856" y="812800"/>
                  </a:lnTo>
                  <a:lnTo>
                    <a:pt x="4595256" y="406400"/>
                  </a:lnTo>
                  <a:close/>
                </a:path>
              </a:pathLst>
            </a:custGeom>
            <a:solidFill>
              <a:srgbClr val="343E6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17475"/>
              <a:ext cx="4493656" cy="492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58988" y="3514206"/>
            <a:ext cx="15170024" cy="2683245"/>
            <a:chOff x="0" y="0"/>
            <a:chExt cx="459525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95256" cy="812800"/>
            </a:xfrm>
            <a:custGeom>
              <a:avLst/>
              <a:gdLst/>
              <a:ahLst/>
              <a:cxnLst/>
              <a:rect l="l" t="t" r="r" b="b"/>
              <a:pathLst>
                <a:path w="4595256" h="812800">
                  <a:moveTo>
                    <a:pt x="4595256" y="406400"/>
                  </a:moveTo>
                  <a:lnTo>
                    <a:pt x="4188856" y="0"/>
                  </a:lnTo>
                  <a:lnTo>
                    <a:pt x="4188856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188856" y="609600"/>
                  </a:lnTo>
                  <a:lnTo>
                    <a:pt x="4188856" y="812800"/>
                  </a:lnTo>
                  <a:lnTo>
                    <a:pt x="4595256" y="406400"/>
                  </a:lnTo>
                  <a:close/>
                </a:path>
              </a:pathLst>
            </a:custGeom>
            <a:solidFill>
              <a:srgbClr val="343E6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7475"/>
              <a:ext cx="4493656" cy="492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58988" y="6741939"/>
            <a:ext cx="15170024" cy="2683245"/>
            <a:chOff x="0" y="0"/>
            <a:chExt cx="4595256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95256" cy="812800"/>
            </a:xfrm>
            <a:custGeom>
              <a:avLst/>
              <a:gdLst/>
              <a:ahLst/>
              <a:cxnLst/>
              <a:rect l="l" t="t" r="r" b="b"/>
              <a:pathLst>
                <a:path w="4595256" h="812800">
                  <a:moveTo>
                    <a:pt x="4595256" y="406400"/>
                  </a:moveTo>
                  <a:lnTo>
                    <a:pt x="4188856" y="0"/>
                  </a:lnTo>
                  <a:lnTo>
                    <a:pt x="4188856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188856" y="609600"/>
                  </a:lnTo>
                  <a:lnTo>
                    <a:pt x="4188856" y="812800"/>
                  </a:lnTo>
                  <a:lnTo>
                    <a:pt x="4595256" y="406400"/>
                  </a:lnTo>
                  <a:close/>
                </a:path>
              </a:pathLst>
            </a:custGeom>
            <a:solidFill>
              <a:srgbClr val="343E69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17475"/>
              <a:ext cx="4493656" cy="492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27425" y="1204233"/>
            <a:ext cx="1273508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SKENAARIO 1 - VASTAKKAINASETTELU JA KILPAILU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27425" y="4431966"/>
            <a:ext cx="1174549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SKENAARIO 2 - KAOOTTINEN MONINAPAISUUS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27425" y="7659698"/>
            <a:ext cx="1174549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SKENAARIO 3 - RAUHALLINEN RINNAKKAISELO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9200" y="1181100"/>
            <a:ext cx="3800363" cy="3800363"/>
          </a:xfrm>
          <a:custGeom>
            <a:avLst/>
            <a:gdLst/>
            <a:ahLst/>
            <a:cxnLst/>
            <a:rect l="l" t="t" r="r" b="b"/>
            <a:pathLst>
              <a:path w="3800363" h="3800363">
                <a:moveTo>
                  <a:pt x="0" y="0"/>
                </a:moveTo>
                <a:lnTo>
                  <a:pt x="3800363" y="0"/>
                </a:lnTo>
                <a:lnTo>
                  <a:pt x="3800363" y="3800363"/>
                </a:lnTo>
                <a:lnTo>
                  <a:pt x="0" y="3800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3259092" y="3924187"/>
            <a:ext cx="11769816" cy="180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Agentin</a:t>
            </a:r>
            <a:r>
              <a:rPr lang="en-US" sz="9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DNA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3601"/>
            <a:ext cx="5230515" cy="6053399"/>
          </a:xfrm>
          <a:custGeom>
            <a:avLst/>
            <a:gdLst/>
            <a:ahLst/>
            <a:cxnLst/>
            <a:rect l="l" t="t" r="r" b="b"/>
            <a:pathLst>
              <a:path w="5230515" h="6053399">
                <a:moveTo>
                  <a:pt x="0" y="0"/>
                </a:moveTo>
                <a:lnTo>
                  <a:pt x="5230515" y="0"/>
                </a:lnTo>
                <a:lnTo>
                  <a:pt x="5230515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8594605" y="2997660"/>
            <a:ext cx="8115300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Empatia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yhteistyökyky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Hyvä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ajattelu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Rohkeus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Luovuus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Itsereflektio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Kyky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ennakoida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15309" lvl="1" indent="-407654" algn="l">
              <a:lnSpc>
                <a:spcPts val="5664"/>
              </a:lnSpc>
              <a:buFont typeface="Arial"/>
              <a:buChar char="•"/>
            </a:pP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Integriteetti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merkitys</a:t>
            </a:r>
            <a:r>
              <a:rPr lang="en-US" sz="377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/</a:t>
            </a:r>
            <a:r>
              <a:rPr lang="en-US" sz="377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päämäärä</a:t>
            </a: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5664"/>
              </a:lnSpc>
              <a:spcBef>
                <a:spcPct val="0"/>
              </a:spcBef>
            </a:pPr>
            <a:endParaRPr lang="en-US" sz="377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72466" y="723900"/>
            <a:ext cx="1164427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Agentin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DNA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651" y="9829800"/>
            <a:ext cx="3238108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Kuva: Prime Video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9200" y="1028700"/>
            <a:ext cx="3492295" cy="3492295"/>
          </a:xfrm>
          <a:custGeom>
            <a:avLst/>
            <a:gdLst/>
            <a:ahLst/>
            <a:cxnLst/>
            <a:rect l="l" t="t" r="r" b="b"/>
            <a:pathLst>
              <a:path w="3492295" h="3492295">
                <a:moveTo>
                  <a:pt x="0" y="0"/>
                </a:moveTo>
                <a:lnTo>
                  <a:pt x="3492295" y="0"/>
                </a:lnTo>
                <a:lnTo>
                  <a:pt x="3492295" y="3492295"/>
                </a:lnTo>
                <a:lnTo>
                  <a:pt x="0" y="3492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5107808" y="4020961"/>
            <a:ext cx="8072383" cy="180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Hyvä</a:t>
            </a:r>
            <a:r>
              <a:rPr lang="en-US" sz="9999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ajattelu</a:t>
            </a:r>
            <a:endParaRPr lang="en-US" sz="9999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78912" y="0"/>
            <a:ext cx="10009088" cy="10287000"/>
          </a:xfrm>
          <a:custGeom>
            <a:avLst/>
            <a:gdLst/>
            <a:ahLst/>
            <a:cxnLst/>
            <a:rect l="l" t="t" r="r" b="b"/>
            <a:pathLst>
              <a:path w="10009088" h="10287000">
                <a:moveTo>
                  <a:pt x="0" y="0"/>
                </a:moveTo>
                <a:lnTo>
                  <a:pt x="10009088" y="0"/>
                </a:lnTo>
                <a:lnTo>
                  <a:pt x="1000908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8" t="-694" r="-328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13281273" y="9829800"/>
            <a:ext cx="500672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Kuva: Sveitsin tiedustelupalvelu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192" y="1473279"/>
            <a:ext cx="7841338" cy="794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Kukaan ei ole immuuni ajattelun vinoumille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Aivot on rakennettu nopeuteen ei tarkkuuteen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Tee näkyväksi olettamukset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Avoimuus uusille näkökulmille ja ristiriitaiselle tiedolle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Oman ajattelun reflektointi ja nöyryys</a:t>
            </a:r>
          </a:p>
          <a:p>
            <a:pPr algn="l">
              <a:lnSpc>
                <a:spcPts val="5756"/>
              </a:lnSpc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756"/>
              </a:lnSpc>
              <a:spcBef>
                <a:spcPct val="0"/>
              </a:spcBef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3400" y="1409700"/>
            <a:ext cx="3492295" cy="3492295"/>
          </a:xfrm>
          <a:custGeom>
            <a:avLst/>
            <a:gdLst/>
            <a:ahLst/>
            <a:cxnLst/>
            <a:rect l="l" t="t" r="r" b="b"/>
            <a:pathLst>
              <a:path w="3492295" h="3492295">
                <a:moveTo>
                  <a:pt x="0" y="0"/>
                </a:moveTo>
                <a:lnTo>
                  <a:pt x="3492295" y="0"/>
                </a:lnTo>
                <a:lnTo>
                  <a:pt x="3492295" y="3492295"/>
                </a:lnTo>
                <a:lnTo>
                  <a:pt x="0" y="3492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5107808" y="4238624"/>
            <a:ext cx="8072383" cy="180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Ennakointi</a:t>
            </a:r>
            <a:endParaRPr lang="en-US" sz="9999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97000" y="1781190"/>
            <a:ext cx="2243033" cy="2243033"/>
          </a:xfrm>
          <a:custGeom>
            <a:avLst/>
            <a:gdLst/>
            <a:ahLst/>
            <a:cxnLst/>
            <a:rect l="l" t="t" r="r" b="b"/>
            <a:pathLst>
              <a:path w="2243033" h="2243033">
                <a:moveTo>
                  <a:pt x="0" y="0"/>
                </a:moveTo>
                <a:lnTo>
                  <a:pt x="2243033" y="0"/>
                </a:lnTo>
                <a:lnTo>
                  <a:pt x="2243033" y="2243034"/>
                </a:lnTo>
                <a:lnTo>
                  <a:pt x="0" y="2243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3259092" y="4000500"/>
            <a:ext cx="11769816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Keneen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luotat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kun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teet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päätöksiä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30338"/>
            <a:ext cx="8439695" cy="794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6"/>
              </a:lnSpc>
            </a:pPr>
            <a:endParaRPr/>
          </a:p>
          <a:p>
            <a:pPr algn="l">
              <a:lnSpc>
                <a:spcPts val="5756"/>
              </a:lnSpc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Parhaat ennakoijat (“superforecasters”) eivät ole: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kuuluisia asiantuntijoita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korkea-arvoisia päättäjiä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tai karismaattisia visionäärejä</a:t>
            </a:r>
          </a:p>
          <a:p>
            <a:pPr algn="l">
              <a:lnSpc>
                <a:spcPts val="5756"/>
              </a:lnSpc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5756"/>
              </a:lnSpc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Vaan nöyriä ja kykeneviä itsereflektioon sekä korjaamaan arvioita. </a:t>
            </a:r>
          </a:p>
          <a:p>
            <a:pPr algn="ctr">
              <a:lnSpc>
                <a:spcPts val="5756"/>
              </a:lnSpc>
              <a:spcBef>
                <a:spcPct val="0"/>
              </a:spcBef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620928" y="2422232"/>
            <a:ext cx="1490101" cy="1490101"/>
          </a:xfrm>
          <a:custGeom>
            <a:avLst/>
            <a:gdLst/>
            <a:ahLst/>
            <a:cxnLst/>
            <a:rect l="l" t="t" r="r" b="b"/>
            <a:pathLst>
              <a:path w="1490101" h="1490101">
                <a:moveTo>
                  <a:pt x="0" y="0"/>
                </a:moveTo>
                <a:lnTo>
                  <a:pt x="1490101" y="0"/>
                </a:lnTo>
                <a:lnTo>
                  <a:pt x="1490101" y="1490101"/>
                </a:lnTo>
                <a:lnTo>
                  <a:pt x="0" y="1490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9719018" y="3751237"/>
            <a:ext cx="8143564" cy="5934622"/>
          </a:xfrm>
          <a:custGeom>
            <a:avLst/>
            <a:gdLst/>
            <a:ahLst/>
            <a:cxnLst/>
            <a:rect l="l" t="t" r="r" b="b"/>
            <a:pathLst>
              <a:path w="8143564" h="5934622">
                <a:moveTo>
                  <a:pt x="0" y="0"/>
                </a:moveTo>
                <a:lnTo>
                  <a:pt x="8143564" y="0"/>
                </a:lnTo>
                <a:lnTo>
                  <a:pt x="8143564" y="5934622"/>
                </a:lnTo>
                <a:lnTo>
                  <a:pt x="0" y="5934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" b="-21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TextBox 5"/>
          <p:cNvSpPr txBox="1"/>
          <p:nvPr/>
        </p:nvSpPr>
        <p:spPr>
          <a:xfrm>
            <a:off x="5994202" y="876300"/>
            <a:ext cx="827877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Tikkaa heittävä apina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24228" y="9600134"/>
            <a:ext cx="500672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Kuva: The New York Times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10921" y="1214145"/>
            <a:ext cx="3800363" cy="3800363"/>
          </a:xfrm>
          <a:custGeom>
            <a:avLst/>
            <a:gdLst/>
            <a:ahLst/>
            <a:cxnLst/>
            <a:rect l="l" t="t" r="r" b="b"/>
            <a:pathLst>
              <a:path w="3800363" h="3800363">
                <a:moveTo>
                  <a:pt x="0" y="0"/>
                </a:moveTo>
                <a:lnTo>
                  <a:pt x="3800363" y="0"/>
                </a:lnTo>
                <a:lnTo>
                  <a:pt x="3800363" y="3800363"/>
                </a:lnTo>
                <a:lnTo>
                  <a:pt x="0" y="3800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4958381" y="4109632"/>
            <a:ext cx="8371237" cy="180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  <a:endParaRPr lang="en-US" sz="9999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940168" y="3751237"/>
            <a:ext cx="6159513" cy="6024773"/>
          </a:xfrm>
          <a:custGeom>
            <a:avLst/>
            <a:gdLst/>
            <a:ahLst/>
            <a:cxnLst/>
            <a:rect l="l" t="t" r="r" b="b"/>
            <a:pathLst>
              <a:path w="6159513" h="6024773">
                <a:moveTo>
                  <a:pt x="0" y="0"/>
                </a:moveTo>
                <a:lnTo>
                  <a:pt x="6159512" y="0"/>
                </a:lnTo>
                <a:lnTo>
                  <a:pt x="6159512" y="6024773"/>
                </a:lnTo>
                <a:lnTo>
                  <a:pt x="0" y="60247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TextBox 5"/>
          <p:cNvSpPr txBox="1"/>
          <p:nvPr/>
        </p:nvSpPr>
        <p:spPr>
          <a:xfrm>
            <a:off x="14269767" y="9690285"/>
            <a:ext cx="500672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Kuva: Hobby Hall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25277" y="4248509"/>
            <a:ext cx="15037445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on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kykyä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käsitellä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vaikeita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tunteita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. </a:t>
            </a:r>
          </a:p>
        </p:txBody>
      </p:sp>
      <p:sp>
        <p:nvSpPr>
          <p:cNvPr id="3" name="Freeform 3"/>
          <p:cNvSpPr/>
          <p:nvPr/>
        </p:nvSpPr>
        <p:spPr>
          <a:xfrm>
            <a:off x="15475277" y="1855647"/>
            <a:ext cx="2374890" cy="2374890"/>
          </a:xfrm>
          <a:custGeom>
            <a:avLst/>
            <a:gdLst/>
            <a:ahLst/>
            <a:cxnLst/>
            <a:rect l="l" t="t" r="r" b="b"/>
            <a:pathLst>
              <a:path w="2374890" h="2374890">
                <a:moveTo>
                  <a:pt x="0" y="0"/>
                </a:moveTo>
                <a:lnTo>
                  <a:pt x="2374890" y="0"/>
                </a:lnTo>
                <a:lnTo>
                  <a:pt x="2374890" y="2374891"/>
                </a:lnTo>
                <a:lnTo>
                  <a:pt x="0" y="237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48545" y="4210050"/>
            <a:ext cx="12990909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on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kykyä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suhtautua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rakentavasti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muutoksiin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vaikka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tulevaisuus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on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epävarma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15435940" y="1522997"/>
            <a:ext cx="2374890" cy="2374890"/>
          </a:xfrm>
          <a:custGeom>
            <a:avLst/>
            <a:gdLst/>
            <a:ahLst/>
            <a:cxnLst/>
            <a:rect l="l" t="t" r="r" b="b"/>
            <a:pathLst>
              <a:path w="2374890" h="2374890">
                <a:moveTo>
                  <a:pt x="0" y="0"/>
                </a:moveTo>
                <a:lnTo>
                  <a:pt x="2374890" y="0"/>
                </a:lnTo>
                <a:lnTo>
                  <a:pt x="2374890" y="2374891"/>
                </a:lnTo>
                <a:lnTo>
                  <a:pt x="0" y="237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59687" y="413866"/>
            <a:ext cx="1196862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Organisaation resilienssi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4423" y="2392647"/>
            <a:ext cx="14599153" cy="9388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Riskienhallinta - tunnistetaan asiat, jotka voivat kaataa koko organisaation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Poistetaan riskejä, vaikka ne näyttäisivät epätodennäköisiltä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Puskurit - ihmisten kuormitus ei voi olla koko ajan äärirajoilla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Kulttuuri, jossa epäonnistuminen on sallittua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Tiimit voivat epäonnistua ilman, että koko organisaatio kaatuu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Huonot uutiset viedään ylimpään johtoon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Priorisoikaa ja luopukaa asioista</a:t>
            </a:r>
          </a:p>
          <a:p>
            <a:pPr algn="l">
              <a:lnSpc>
                <a:spcPts val="5756"/>
              </a:lnSpc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5756"/>
              </a:lnSpc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algn="ctr">
              <a:lnSpc>
                <a:spcPts val="5756"/>
              </a:lnSpc>
              <a:spcBef>
                <a:spcPct val="0"/>
              </a:spcBef>
            </a:pPr>
            <a:endParaRPr lang="en-US" sz="3837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07568" y="167327"/>
            <a:ext cx="3748457" cy="9673436"/>
          </a:xfrm>
          <a:custGeom>
            <a:avLst/>
            <a:gdLst/>
            <a:ahLst/>
            <a:cxnLst/>
            <a:rect l="l" t="t" r="r" b="b"/>
            <a:pathLst>
              <a:path w="3748457" h="9673436">
                <a:moveTo>
                  <a:pt x="0" y="0"/>
                </a:moveTo>
                <a:lnTo>
                  <a:pt x="3748456" y="0"/>
                </a:lnTo>
                <a:lnTo>
                  <a:pt x="3748456" y="9673436"/>
                </a:lnTo>
                <a:lnTo>
                  <a:pt x="0" y="9673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6316261" y="9829800"/>
            <a:ext cx="500672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Kuva: Amazon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3900" y="1721215"/>
            <a:ext cx="6120539" cy="510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4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Ennakointi auttaa suuntaamaan huomiota</a:t>
            </a:r>
          </a:p>
          <a:p>
            <a:pPr algn="ctr">
              <a:lnSpc>
                <a:spcPts val="6750"/>
              </a:lnSpc>
            </a:pPr>
            <a:endParaRPr lang="en-US" sz="450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675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Ennakointi auttaa näkemään eteenpäin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01397" y="1721215"/>
            <a:ext cx="6120539" cy="596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4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Resilientit rakenteet ja ihmiset ratkaisevat, kun maailma ei käyttäydy ennusteen mukaisesti</a:t>
            </a:r>
          </a:p>
          <a:p>
            <a:pPr algn="ctr">
              <a:lnSpc>
                <a:spcPts val="6750"/>
              </a:lnSpc>
            </a:pPr>
            <a:endParaRPr lang="en-US" sz="450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6750"/>
              </a:lnSpc>
              <a:spcBef>
                <a:spcPct val="0"/>
              </a:spcBef>
            </a:pPr>
            <a:endParaRPr lang="en-US" sz="450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2314" y="7820130"/>
            <a:ext cx="4640312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HIDAS AJATTELU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29689" y="7820130"/>
            <a:ext cx="484956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NOPEA AJATTELU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21861" y="800100"/>
            <a:ext cx="1164427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Päätöksenteon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muistilista</a:t>
            </a:r>
            <a:endParaRPr lang="en-US" sz="500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0397" y="2381131"/>
            <a:ext cx="8322288" cy="75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3635" lvl="1" indent="-426817" algn="l">
              <a:lnSpc>
                <a:spcPts val="5930"/>
              </a:lnSpc>
              <a:spcBef>
                <a:spcPct val="0"/>
              </a:spcBef>
              <a:buAutoNum type="arabicPeriod"/>
            </a:pP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Empatia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yhteistyö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53635" lvl="1" indent="-426817" algn="l">
              <a:lnSpc>
                <a:spcPts val="5930"/>
              </a:lnSpc>
              <a:spcBef>
                <a:spcPct val="0"/>
              </a:spcBef>
              <a:buFont typeface="Arial"/>
              <a:buChar char="•"/>
            </a:pP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yritä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ymmärtää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motiivit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26818" lvl="1" algn="l">
              <a:lnSpc>
                <a:spcPts val="5930"/>
              </a:lnSpc>
              <a:spcBef>
                <a:spcPct val="0"/>
              </a:spcBef>
            </a:pP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2.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Hyvä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ajattelu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53635" lvl="1" indent="-426817" algn="l">
              <a:lnSpc>
                <a:spcPts val="5930"/>
              </a:lnSpc>
              <a:spcBef>
                <a:spcPct val="0"/>
              </a:spcBef>
              <a:buFont typeface="Arial"/>
              <a:buChar char="•"/>
            </a:pP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hidasta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tärkeissä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päätöksissä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26818" lvl="1" algn="l">
              <a:lnSpc>
                <a:spcPts val="5930"/>
              </a:lnSpc>
              <a:spcBef>
                <a:spcPct val="0"/>
              </a:spcBef>
            </a:pP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3.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Rohkeus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53635" lvl="1" indent="-426817" algn="l">
              <a:lnSpc>
                <a:spcPts val="5930"/>
              </a:lnSpc>
              <a:spcBef>
                <a:spcPct val="0"/>
              </a:spcBef>
              <a:buFont typeface="Arial"/>
              <a:buChar char="•"/>
            </a:pP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toimi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vaikka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tieto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on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epätäydellistä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26818" lvl="1" algn="l">
              <a:lnSpc>
                <a:spcPts val="5930"/>
              </a:lnSpc>
              <a:spcBef>
                <a:spcPct val="0"/>
              </a:spcBef>
            </a:pP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4.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Luovuus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53635" lvl="1" indent="-426817" algn="l">
              <a:lnSpc>
                <a:spcPts val="5930"/>
              </a:lnSpc>
              <a:spcBef>
                <a:spcPct val="0"/>
              </a:spcBef>
              <a:buFont typeface="Arial"/>
              <a:buChar char="•"/>
            </a:pP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testaa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nopeasti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pienillä</a:t>
            </a:r>
            <a:r>
              <a:rPr lang="en-US" sz="3953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953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kokeiluilla</a:t>
            </a:r>
            <a:endParaRPr lang="en-US" sz="3953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28503" y="2400181"/>
            <a:ext cx="7953948" cy="758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3556" lvl="1" algn="l">
              <a:lnSpc>
                <a:spcPts val="6024"/>
              </a:lnSpc>
            </a:pP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5.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Itsereflektio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67113" lvl="1" indent="-433557" algn="l">
              <a:lnSpc>
                <a:spcPts val="6024"/>
              </a:lnSpc>
              <a:spcBef>
                <a:spcPct val="0"/>
              </a:spcBef>
              <a:buFont typeface="Arial"/>
              <a:buChar char="•"/>
            </a:pP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arvioi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päätöksiä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jälkikäteen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33556" lvl="1" algn="l">
              <a:lnSpc>
                <a:spcPts val="6024"/>
              </a:lnSpc>
              <a:spcBef>
                <a:spcPct val="0"/>
              </a:spcBef>
            </a:pP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6.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Resilienssi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67113" lvl="1" indent="-433557" algn="l">
              <a:lnSpc>
                <a:spcPts val="6024"/>
              </a:lnSpc>
              <a:spcBef>
                <a:spcPct val="0"/>
              </a:spcBef>
              <a:buFont typeface="Arial"/>
              <a:buChar char="•"/>
            </a:pP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rakenna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elämään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työhön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puskuria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33556" lvl="1" algn="l">
              <a:lnSpc>
                <a:spcPts val="6024"/>
              </a:lnSpc>
              <a:spcBef>
                <a:spcPct val="0"/>
              </a:spcBef>
            </a:pP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7.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Ennakoiminen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67113" lvl="1" indent="-433557" algn="l">
              <a:lnSpc>
                <a:spcPts val="6024"/>
              </a:lnSpc>
              <a:buFont typeface="Arial"/>
              <a:buChar char="•"/>
            </a:pP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päivitä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arviota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jatkuvasti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33556" lvl="1" algn="l">
              <a:lnSpc>
                <a:spcPts val="6024"/>
              </a:lnSpc>
              <a:spcBef>
                <a:spcPct val="0"/>
              </a:spcBef>
            </a:pP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8.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Integriteetti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ja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merkitys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867113" lvl="1" indent="-433557" algn="l">
              <a:lnSpc>
                <a:spcPts val="6024"/>
              </a:lnSpc>
              <a:spcBef>
                <a:spcPct val="0"/>
              </a:spcBef>
              <a:buFont typeface="Arial"/>
              <a:buChar char="•"/>
            </a:pP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toimi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arvojen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mukaan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myös</a:t>
            </a:r>
            <a:r>
              <a:rPr lang="en-US" sz="4016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016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paineessa</a:t>
            </a:r>
            <a:endParaRPr lang="en-US" sz="4016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10124" y="4210050"/>
            <a:ext cx="11067752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Kaikki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on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hyvin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epävarmaa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, ja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juuri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se </a:t>
            </a:r>
          </a:p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tekee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minut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levolliseksi</a:t>
            </a:r>
            <a:r>
              <a:rPr lang="en-US" sz="50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.  </a:t>
            </a:r>
          </a:p>
        </p:txBody>
      </p:sp>
      <p:sp>
        <p:nvSpPr>
          <p:cNvPr id="3" name="Freeform 3"/>
          <p:cNvSpPr/>
          <p:nvPr/>
        </p:nvSpPr>
        <p:spPr>
          <a:xfrm>
            <a:off x="14478000" y="1638300"/>
            <a:ext cx="2374890" cy="2374890"/>
          </a:xfrm>
          <a:custGeom>
            <a:avLst/>
            <a:gdLst/>
            <a:ahLst/>
            <a:cxnLst/>
            <a:rect l="l" t="t" r="r" b="b"/>
            <a:pathLst>
              <a:path w="2374890" h="2374890">
                <a:moveTo>
                  <a:pt x="0" y="0"/>
                </a:moveTo>
                <a:lnTo>
                  <a:pt x="2374890" y="0"/>
                </a:lnTo>
                <a:lnTo>
                  <a:pt x="2374890" y="2374891"/>
                </a:lnTo>
                <a:lnTo>
                  <a:pt x="0" y="237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10915940" y="7334497"/>
            <a:ext cx="5673477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   Tove Jansson - Taikatalvi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6383" y="4233601"/>
            <a:ext cx="3319911" cy="6053399"/>
          </a:xfrm>
          <a:custGeom>
            <a:avLst/>
            <a:gdLst/>
            <a:ahLst/>
            <a:cxnLst/>
            <a:rect l="l" t="t" r="r" b="b"/>
            <a:pathLst>
              <a:path w="3319911" h="6053399">
                <a:moveTo>
                  <a:pt x="0" y="0"/>
                </a:moveTo>
                <a:lnTo>
                  <a:pt x="3319911" y="0"/>
                </a:lnTo>
                <a:lnTo>
                  <a:pt x="3319911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0684311" y="465434"/>
            <a:ext cx="2408562" cy="2408562"/>
          </a:xfrm>
          <a:custGeom>
            <a:avLst/>
            <a:gdLst/>
            <a:ahLst/>
            <a:cxnLst/>
            <a:rect l="l" t="t" r="r" b="b"/>
            <a:pathLst>
              <a:path w="2408562" h="2408562">
                <a:moveTo>
                  <a:pt x="0" y="0"/>
                </a:moveTo>
                <a:lnTo>
                  <a:pt x="2408562" y="0"/>
                </a:lnTo>
                <a:lnTo>
                  <a:pt x="2408562" y="2408562"/>
                </a:lnTo>
                <a:lnTo>
                  <a:pt x="0" y="2408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4131394" y="4526814"/>
            <a:ext cx="10025211" cy="373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saananilsson.com</a:t>
            </a:r>
          </a:p>
          <a:p>
            <a:pPr algn="ctr">
              <a:lnSpc>
                <a:spcPts val="5999"/>
              </a:lnSpc>
            </a:pPr>
            <a:r>
              <a:rPr lang="en-US" sz="39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saana@saananilsson.com</a:t>
            </a:r>
          </a:p>
          <a:p>
            <a:pPr algn="ctr">
              <a:lnSpc>
                <a:spcPts val="5999"/>
              </a:lnSpc>
            </a:pPr>
            <a:r>
              <a:rPr lang="en-US" sz="39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040 553 2829</a:t>
            </a:r>
          </a:p>
          <a:p>
            <a:pPr algn="ctr">
              <a:lnSpc>
                <a:spcPts val="5999"/>
              </a:lnSpc>
            </a:pPr>
            <a:endParaRPr lang="en-US" sz="3999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9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Löydät minut Instagramista ja LinkedInistä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78574" y="2340596"/>
            <a:ext cx="753085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Kiitos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02496" y="2516472"/>
            <a:ext cx="5647120" cy="7093383"/>
          </a:xfrm>
          <a:custGeom>
            <a:avLst/>
            <a:gdLst/>
            <a:ahLst/>
            <a:cxnLst/>
            <a:rect l="l" t="t" r="r" b="b"/>
            <a:pathLst>
              <a:path w="5647120" h="7093383">
                <a:moveTo>
                  <a:pt x="0" y="0"/>
                </a:moveTo>
                <a:lnTo>
                  <a:pt x="5647120" y="0"/>
                </a:lnTo>
                <a:lnTo>
                  <a:pt x="5647120" y="7093383"/>
                </a:lnTo>
                <a:lnTo>
                  <a:pt x="0" y="7093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765" b="-20765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3159687" y="413866"/>
            <a:ext cx="1196862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Tiedustelijan kirjahyllystä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44423" y="2392647"/>
            <a:ext cx="10958073" cy="721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From CIA to CEO - Rupal Patel 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Structured Analytic Techniques for Intelligence Analysis - Randolph H. Pherson (käsikirja analyysitekniikoista)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How Spies Think - David Omand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Superforecasters: The Art and Science of Prediction - Philip Tetlock ja Dan Gardner </a:t>
            </a:r>
          </a:p>
          <a:p>
            <a:pPr marL="828510" lvl="1" indent="-414255" algn="l">
              <a:lnSpc>
                <a:spcPts val="5756"/>
              </a:lnSpc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Musta joutsen - Erittäin epätodennäköisen vaikutus - Nassim Nicholas Taleb</a:t>
            </a:r>
          </a:p>
          <a:p>
            <a:pPr marL="828510" lvl="1" indent="-414255" algn="l">
              <a:lnSpc>
                <a:spcPts val="5756"/>
              </a:lnSpc>
              <a:spcBef>
                <a:spcPct val="0"/>
              </a:spcBef>
              <a:buFont typeface="Arial"/>
              <a:buChar char="•"/>
            </a:pPr>
            <a:r>
              <a:rPr lang="en-US" sz="3837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The gifts of imperfection - Brene Brown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462</Words>
  <Application>Microsoft Macintosh PowerPoint</Application>
  <PresentationFormat>Mukautettu</PresentationFormat>
  <Paragraphs>124</Paragraphs>
  <Slides>21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7" baseType="lpstr">
      <vt:lpstr>Public Sans Bold</vt:lpstr>
      <vt:lpstr>Arial</vt:lpstr>
      <vt:lpstr>Public Sans</vt:lpstr>
      <vt:lpstr>Calibri</vt:lpstr>
      <vt:lpstr>Playfair Display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CNF x Saana Nilsson 17.3.2026</dc:title>
  <cp:lastModifiedBy>Saana N</cp:lastModifiedBy>
  <cp:revision>4</cp:revision>
  <dcterms:created xsi:type="dcterms:W3CDTF">2006-08-16T00:00:00Z</dcterms:created>
  <dcterms:modified xsi:type="dcterms:W3CDTF">2026-03-16T07:45:55Z</dcterms:modified>
  <dc:identifier>DAHDElDI9h0</dc:identifier>
</cp:coreProperties>
</file>